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56" r:id="rId2"/>
    <p:sldMasterId id="2147483668" r:id="rId3"/>
    <p:sldMasterId id="2147483680" r:id="rId4"/>
  </p:sldMasterIdLst>
  <p:notesMasterIdLst>
    <p:notesMasterId r:id="rId55"/>
  </p:notesMasterIdLst>
  <p:handoutMasterIdLst>
    <p:handoutMasterId r:id="rId56"/>
  </p:handoutMasterIdLst>
  <p:sldIdLst>
    <p:sldId id="907" r:id="rId5"/>
    <p:sldId id="908" r:id="rId6"/>
    <p:sldId id="914" r:id="rId7"/>
    <p:sldId id="915" r:id="rId8"/>
    <p:sldId id="916" r:id="rId9"/>
    <p:sldId id="917" r:id="rId10"/>
    <p:sldId id="973" r:id="rId11"/>
    <p:sldId id="918" r:id="rId12"/>
    <p:sldId id="922" r:id="rId13"/>
    <p:sldId id="980" r:id="rId14"/>
    <p:sldId id="1018" r:id="rId15"/>
    <p:sldId id="1013" r:id="rId16"/>
    <p:sldId id="974" r:id="rId17"/>
    <p:sldId id="975" r:id="rId18"/>
    <p:sldId id="931" r:id="rId19"/>
    <p:sldId id="977" r:id="rId20"/>
    <p:sldId id="978" r:id="rId21"/>
    <p:sldId id="979" r:id="rId22"/>
    <p:sldId id="981" r:id="rId23"/>
    <p:sldId id="982" r:id="rId24"/>
    <p:sldId id="983" r:id="rId25"/>
    <p:sldId id="984" r:id="rId26"/>
    <p:sldId id="985" r:id="rId27"/>
    <p:sldId id="986" r:id="rId28"/>
    <p:sldId id="987" r:id="rId29"/>
    <p:sldId id="988" r:id="rId30"/>
    <p:sldId id="1017" r:id="rId31"/>
    <p:sldId id="989" r:id="rId32"/>
    <p:sldId id="990" r:id="rId33"/>
    <p:sldId id="991" r:id="rId34"/>
    <p:sldId id="992" r:id="rId35"/>
    <p:sldId id="993" r:id="rId36"/>
    <p:sldId id="994" r:id="rId37"/>
    <p:sldId id="995" r:id="rId38"/>
    <p:sldId id="996" r:id="rId39"/>
    <p:sldId id="997" r:id="rId40"/>
    <p:sldId id="1014" r:id="rId41"/>
    <p:sldId id="1002" r:id="rId42"/>
    <p:sldId id="1001" r:id="rId43"/>
    <p:sldId id="1000" r:id="rId44"/>
    <p:sldId id="1003" r:id="rId45"/>
    <p:sldId id="1006" r:id="rId46"/>
    <p:sldId id="1004" r:id="rId47"/>
    <p:sldId id="1005" r:id="rId48"/>
    <p:sldId id="1007" r:id="rId49"/>
    <p:sldId id="1008" r:id="rId50"/>
    <p:sldId id="1015" r:id="rId51"/>
    <p:sldId id="1016" r:id="rId52"/>
    <p:sldId id="1009" r:id="rId53"/>
    <p:sldId id="1012" r:id="rId54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FFFF"/>
    <a:srgbClr val="675E47"/>
    <a:srgbClr val="FFFF99"/>
    <a:srgbClr val="339966"/>
    <a:srgbClr val="99FF99"/>
    <a:srgbClr val="FFCCCC"/>
    <a:srgbClr val="FFFFCC"/>
    <a:srgbClr val="FF9933"/>
    <a:srgbClr val="60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0" autoAdjust="0"/>
    <p:restoredTop sz="97335" autoAdjust="0"/>
  </p:normalViewPr>
  <p:slideViewPr>
    <p:cSldViewPr>
      <p:cViewPr varScale="1">
        <p:scale>
          <a:sx n="75" d="100"/>
          <a:sy n="75" d="100"/>
        </p:scale>
        <p:origin x="104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2616" y="-102"/>
      </p:cViewPr>
      <p:guideLst>
        <p:guide orient="horz" pos="312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inbow\Desktop\SMC%20meaningful%20action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Having Meal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工作表1!$A$1:$A$6</c:f>
              <c:numCache>
                <c:formatCode>General</c:formatCode>
                <c:ptCount val="6"/>
                <c:pt idx="0">
                  <c:v>14</c:v>
                </c:pt>
                <c:pt idx="1">
                  <c:v>11</c:v>
                </c:pt>
                <c:pt idx="2">
                  <c:v>8</c:v>
                </c:pt>
                <c:pt idx="3">
                  <c:v>21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852260800"/>
        <c:axId val="852261344"/>
      </c:barChart>
      <c:catAx>
        <c:axId val="85226080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52261344"/>
        <c:crosses val="autoZero"/>
        <c:auto val="1"/>
        <c:lblAlgn val="ctr"/>
        <c:lblOffset val="100"/>
        <c:noMultiLvlLbl val="0"/>
      </c:catAx>
      <c:valAx>
        <c:axId val="852261344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52260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工作表1!$C$1:$C$6</c:f>
              <c:numCache>
                <c:formatCode>General</c:formatCode>
                <c:ptCount val="6"/>
                <c:pt idx="0">
                  <c:v>32</c:v>
                </c:pt>
                <c:pt idx="1">
                  <c:v>5</c:v>
                </c:pt>
                <c:pt idx="2">
                  <c:v>17</c:v>
                </c:pt>
                <c:pt idx="3">
                  <c:v>2</c:v>
                </c:pt>
                <c:pt idx="4">
                  <c:v>4</c:v>
                </c:pt>
                <c:pt idx="5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852256448"/>
        <c:axId val="852261888"/>
      </c:barChart>
      <c:catAx>
        <c:axId val="8522564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52261888"/>
        <c:crosses val="autoZero"/>
        <c:auto val="1"/>
        <c:lblAlgn val="ctr"/>
        <c:lblOffset val="100"/>
        <c:noMultiLvlLbl val="0"/>
      </c:catAx>
      <c:valAx>
        <c:axId val="852261888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52256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Sweeping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工作表1!$E$1:$E$6</c:f>
              <c:numCache>
                <c:formatCode>General</c:formatCode>
                <c:ptCount val="6"/>
                <c:pt idx="0">
                  <c:v>2</c:v>
                </c:pt>
                <c:pt idx="1">
                  <c:v>7</c:v>
                </c:pt>
                <c:pt idx="2">
                  <c:v>2</c:v>
                </c:pt>
                <c:pt idx="3">
                  <c:v>9</c:v>
                </c:pt>
                <c:pt idx="4">
                  <c:v>4</c:v>
                </c:pt>
                <c:pt idx="5">
                  <c:v>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852256992"/>
        <c:axId val="852257536"/>
      </c:barChart>
      <c:catAx>
        <c:axId val="85225699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52257536"/>
        <c:crosses val="autoZero"/>
        <c:auto val="1"/>
        <c:lblAlgn val="ctr"/>
        <c:lblOffset val="100"/>
        <c:noMultiLvlLbl val="0"/>
      </c:catAx>
      <c:valAx>
        <c:axId val="852257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5225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Watching TV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工作表1!$G$1:$G$6</c:f>
              <c:numCache>
                <c:formatCode>General</c:formatCode>
                <c:ptCount val="6"/>
                <c:pt idx="0">
                  <c:v>29</c:v>
                </c:pt>
                <c:pt idx="1">
                  <c:v>19</c:v>
                </c:pt>
                <c:pt idx="2">
                  <c:v>5</c:v>
                </c:pt>
                <c:pt idx="3">
                  <c:v>4</c:v>
                </c:pt>
                <c:pt idx="4">
                  <c:v>3</c:v>
                </c:pt>
                <c:pt idx="5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661479584"/>
        <c:axId val="661480128"/>
      </c:barChart>
      <c:catAx>
        <c:axId val="661479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61480128"/>
        <c:crosses val="autoZero"/>
        <c:auto val="1"/>
        <c:lblAlgn val="ctr"/>
        <c:lblOffset val="100"/>
        <c:noMultiLvlLbl val="0"/>
      </c:catAx>
      <c:valAx>
        <c:axId val="661480128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6147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t" anchorCtr="0" compatLnSpc="1">
            <a:prstTxWarp prst="textNoShape">
              <a:avLst/>
            </a:prstTxWarp>
          </a:bodyPr>
          <a:lstStyle>
            <a:lvl1pPr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450" y="0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t" anchorCtr="0" compatLnSpc="1">
            <a:prstTxWarp prst="textNoShape">
              <a:avLst/>
            </a:prstTxWarp>
          </a:bodyPr>
          <a:lstStyle>
            <a:lvl1pPr algn="r"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b" anchorCtr="0" compatLnSpc="1">
            <a:prstTxWarp prst="textNoShape">
              <a:avLst/>
            </a:prstTxWarp>
          </a:bodyPr>
          <a:lstStyle>
            <a:lvl1pPr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429750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b" anchorCtr="0" compatLnSpc="1">
            <a:prstTxWarp prst="textNoShape">
              <a:avLst/>
            </a:prstTxWarp>
          </a:bodyPr>
          <a:lstStyle>
            <a:lvl1pPr algn="r"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fld id="{A8DD9E3E-6C82-44AC-BB67-8A43B0ADF67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87359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t" anchorCtr="0" compatLnSpc="1">
            <a:prstTxWarp prst="textNoShape">
              <a:avLst/>
            </a:prstTxWarp>
          </a:bodyPr>
          <a:lstStyle>
            <a:lvl1pPr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863" y="0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t" anchorCtr="0" compatLnSpc="1">
            <a:prstTxWarp prst="textNoShape">
              <a:avLst/>
            </a:prstTxWarp>
          </a:bodyPr>
          <a:lstStyle>
            <a:lvl1pPr algn="r"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6125"/>
            <a:ext cx="4959350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b" anchorCtr="0" compatLnSpc="1">
            <a:prstTxWarp prst="textNoShape">
              <a:avLst/>
            </a:prstTxWarp>
          </a:bodyPr>
          <a:lstStyle>
            <a:lvl1pPr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863" y="9428163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b" anchorCtr="0" compatLnSpc="1">
            <a:prstTxWarp prst="textNoShape">
              <a:avLst/>
            </a:prstTxWarp>
          </a:bodyPr>
          <a:lstStyle>
            <a:lvl1pPr algn="r"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fld id="{868442E8-C376-4D1D-8BA7-0F18FE70B56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98265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5058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 smtClean="0">
                <a:ea typeface="新細明體" charset="-120"/>
              </a:rPr>
              <a:t>老爹：有點黑，不太好</a:t>
            </a:r>
            <a:r>
              <a:rPr lang="en-US" altLang="zh-TW" dirty="0" smtClean="0">
                <a:ea typeface="新細明體" charset="-120"/>
              </a:rPr>
              <a:t>XD</a:t>
            </a:r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5619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6100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4108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07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8338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3479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3876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3527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9048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0012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28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2865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2200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8835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1396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The methods of activity recognition have been described in previous slides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786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7713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2342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3895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9107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9852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8599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1185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1558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9038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>
            <a:spLocks noChangeArrowheads="1"/>
          </p:cNvSpPr>
          <p:nvPr userDrawn="1"/>
        </p:nvSpPr>
        <p:spPr bwMode="auto">
          <a:xfrm>
            <a:off x="179388" y="5876925"/>
            <a:ext cx="169862" cy="152400"/>
          </a:xfrm>
          <a:prstGeom prst="ellipse">
            <a:avLst/>
          </a:prstGeom>
          <a:solidFill>
            <a:srgbClr val="FFCC00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TW" altLang="en-US">
              <a:ea typeface="新細明體" pitchFamily="18" charset="-120"/>
            </a:endParaRP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04800" y="1447800"/>
            <a:ext cx="7345363" cy="1728788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044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4800" y="3810000"/>
            <a:ext cx="7345363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i="1"/>
            </a:lvl1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946E4-D4A6-478B-9C30-A7712D738B1F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92BA68-F589-4D08-B3E5-87B1C4D0B00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CC72B4-FA70-46C3-96E2-EEE6C046402E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96891-86DE-4FEC-BF00-A77113F4E6B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522D7C-ABFD-40DA-A62A-E9F7FE6B5841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3989B-87F5-4EE9-B265-1E1705C3EE9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D20A23-FDDB-492B-AE9B-486825399094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92A077-2881-49BC-B093-CBB45A9BB7D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B20792-C76A-4721-9A35-85D0330DE652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B7175-D701-434C-AD0F-57D8EE80CE6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altLang="zh-TW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 dirty="0" smtClean="0"/>
              <a:t>按一下以編輯母片副標題樣式</a:t>
            </a:r>
            <a:endParaRPr lang="en-US" altLang="zh-TW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0E6AF8-0069-4456-BB20-EBC9636CF18D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C481B-6969-4AA6-9DD8-4E3180D266C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00" y="0"/>
            <a:ext cx="9172600" cy="5503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8CF8C-8616-46AC-A99E-E56FE9353F22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64615-7390-49B9-BEEC-A69DF125777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A20B2-ADFD-4D61-84C6-93B760D2890C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EB3D5C-032F-4002-845E-B273CAB7F63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336170-B1AB-414C-A343-A4EDB4786506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14B249-A37D-4AF8-8093-F40059B100C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EA840-B74E-4DFB-91B2-5E6CA73C54AF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3A7C98-611C-482C-95CF-47BE819B6C4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>
                <a:latin typeface="Helvetica" pitchFamily="34" charset="0"/>
                <a:cs typeface="Helvetica" pitchFamily="34" charset="0"/>
              </a:defRPr>
            </a:lvl1pPr>
            <a:lvl2pPr>
              <a:defRPr>
                <a:latin typeface="Helvetica" pitchFamily="34" charset="0"/>
                <a:cs typeface="Helvetica" pitchFamily="34" charset="0"/>
              </a:defRPr>
            </a:lvl2pPr>
            <a:lvl3pPr>
              <a:defRPr>
                <a:latin typeface="Helvetica" pitchFamily="34" charset="0"/>
                <a:cs typeface="Helvetica" pitchFamily="34" charset="0"/>
              </a:defRPr>
            </a:lvl3pPr>
            <a:lvl4pPr>
              <a:defRPr>
                <a:latin typeface="Helvetica" pitchFamily="34" charset="0"/>
                <a:cs typeface="Helvetica" pitchFamily="34" charset="0"/>
              </a:defRPr>
            </a:lvl4pPr>
            <a:lvl5pPr>
              <a:defRPr>
                <a:latin typeface="Helvetica" pitchFamily="34" charset="0"/>
                <a:cs typeface="Helvetica" pitchFamily="34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0" y="6525344"/>
            <a:ext cx="539552" cy="432048"/>
          </a:xfrm>
        </p:spPr>
        <p:txBody>
          <a:bodyPr/>
          <a:lstStyle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defRPr>
            </a:lvl1pPr>
          </a:lstStyle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C91F0-4BFD-4F42-8D93-D7AA7ABCE18F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E61DD5-7719-4B91-912F-6BB81BF0E30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AA398-BFB2-424F-AAD5-294ED0E8A4C4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4C4C5-18BB-48FF-8A1F-78B5921955D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7BD14-1B50-4B5E-90C0-3887838C2CD9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24D2E-910A-4CC3-A8E6-249A3995425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A37223-C6E0-41E5-86A4-FC325E5F69B9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1C53A9-B1B6-44B7-8248-8D29292ACB1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C97E6-23AD-4DEC-B64E-3E9CD662E486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D7ACAC-4D22-47A4-92AF-8DD82016098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F9B18-B11B-4E3F-8398-5A917254CA23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EC9A0-1F5B-4B1F-B84F-274C3DE4871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626B4-0EE5-4BB2-B60D-3F1A0DD7DAC3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B18BC-AF6B-4212-AD74-654DD558E7E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1C4DA-F52A-4106-8E36-798C01E4B76A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782383-D12E-4D3D-AE9B-2825D238359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ECFBD-26A1-44D2-A3AF-F8708CDC5128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6C3ECC-9784-4692-B87D-61A2773839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D8AAE-3A73-4E5C-A98E-24A5742795D7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888855-9422-4EDF-8D9C-98083DBCDB9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530C66-BF75-4A27-8F38-62C17C33F026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5706C1-98C2-4A4F-BDE4-EC25C623C90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9BC56C-469C-4824-A216-58CE12F800CF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44734-5C71-4DEF-921A-AB74E21DE11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260B6-BDF1-4096-B3D0-E4AF0C058B83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CE4A0-F2DD-47BE-9A0B-9BEEC3AA5F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8DC018-44A9-47E5-A016-34386AAF3F41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485F0-F2FD-4FB9-80FB-294F158EBA5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D24EF-EC59-4B1C-B6B8-2A657B5AA0FB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4E87D-C289-4F9A-8CCF-A0CF63C8E5D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A0C135-D4A0-4FD3-9567-93AEFD93214B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F5076-5CBC-448A-A229-CEA078F554A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48554A-B2F3-4856-A3B8-8E553DA07048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80E8D-1BEE-46EC-ADAA-1EBF6722B30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E644D-70EB-404A-9168-12A1E5FB0ED2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CEB58-4213-4752-A6A5-86E415BA3C9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6CE3A-A115-4CB2-957A-6CAD4142FEB1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DAADA-45FE-4058-96D6-7353472D5E0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AF372-AB85-4CAF-80DE-1949833070AA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139A54-A19C-4AE4-AA83-F77BAF58DCD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ED95C-282B-442D-B74B-15E1D18A9094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798425-4B40-40A8-8BE2-D420A79C01A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1E667E-590C-4F2E-B040-1CC73F8DF44D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B48B98-F3EA-49B9-BDB3-F1DD5D27ED7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8AFC5-3190-4525-9693-9673292CC018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F94A27-F3B3-4DC4-8046-02211964DDF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536" y="404664"/>
            <a:ext cx="8215312" cy="679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endParaRPr lang="zh-TW" alt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21531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0" y="6597386"/>
            <a:ext cx="9144000" cy="28799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5">
                  <a:lumMod val="94000"/>
                  <a:lumOff val="6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kumimoji="0" lang="zh-TW" altLang="zh-TW" sz="2400" dirty="0"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03430" name="Rectangle 6"/>
          <p:cNvSpPr>
            <a:spLocks noChangeArrowheads="1"/>
          </p:cNvSpPr>
          <p:nvPr/>
        </p:nvSpPr>
        <p:spPr bwMode="auto">
          <a:xfrm>
            <a:off x="0" y="2"/>
            <a:ext cx="9144000" cy="288000"/>
          </a:xfrm>
          <a:prstGeom prst="rect">
            <a:avLst/>
          </a:prstGeom>
          <a:gradFill>
            <a:gsLst>
              <a:gs pos="0">
                <a:srgbClr val="FFC000">
                  <a:lumMod val="95000"/>
                  <a:lumOff val="5000"/>
                  <a:alpha val="69000"/>
                </a:srgb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endParaRPr kumimoji="0" lang="zh-TW" altLang="zh-TW" dirty="0">
              <a:solidFill>
                <a:srgbClr val="00206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03432" name="Line 8"/>
          <p:cNvSpPr>
            <a:spLocks noChangeShapeType="1"/>
          </p:cNvSpPr>
          <p:nvPr/>
        </p:nvSpPr>
        <p:spPr bwMode="auto">
          <a:xfrm>
            <a:off x="395536" y="1196752"/>
            <a:ext cx="8278812" cy="0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TW" altLang="en-US" dirty="0">
              <a:ea typeface="新細明體" pitchFamily="18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-36512" y="6592267"/>
            <a:ext cx="323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Arial Black"/>
                <a:ea typeface="新細明體" pitchFamily="18" charset="-120"/>
                <a:cs typeface="Arial Black"/>
              </a:defRPr>
            </a:lvl1pPr>
          </a:lstStyle>
          <a:p>
            <a:pPr>
              <a:defRPr/>
            </a:pPr>
            <a:endParaRPr lang="en-US" altLang="zh-TW" dirty="0" smtClean="0"/>
          </a:p>
        </p:txBody>
      </p:sp>
      <p:pic>
        <p:nvPicPr>
          <p:cNvPr id="13" name="圖片 7" descr="RobotLab.jp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6372200" y="44624"/>
            <a:ext cx="2699792" cy="368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206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2060"/>
          </a:solidFill>
          <a:latin typeface="Calibri" pitchFamily="34" charset="0"/>
          <a:ea typeface="標楷體" pitchFamily="65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2060"/>
          </a:solidFill>
          <a:latin typeface="Calibri" pitchFamily="34" charset="0"/>
          <a:ea typeface="標楷體" pitchFamily="65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2060"/>
          </a:solidFill>
          <a:latin typeface="Calibri" pitchFamily="34" charset="0"/>
          <a:ea typeface="標楷體" pitchFamily="65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2060"/>
          </a:solidFill>
          <a:latin typeface="Calibri" pitchFamily="34" charset="0"/>
          <a:ea typeface="標楷體" pitchFamily="65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6699"/>
          </a:solidFill>
          <a:latin typeface="Arial" charset="0"/>
          <a:ea typeface="標楷體" pitchFamily="65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6699"/>
          </a:solidFill>
          <a:latin typeface="Arial" charset="0"/>
          <a:ea typeface="標楷體" pitchFamily="65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6699"/>
          </a:solidFill>
          <a:latin typeface="Arial" charset="0"/>
          <a:ea typeface="標楷體" pitchFamily="65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6699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l"/>
        <a:defRPr kumimoji="1" sz="22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12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47CE2BD-8CFD-49CF-81C5-7326C51C108B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7E53B3D-F0D9-494B-988C-36C194F335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altLang="zh-TW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altLang="zh-TW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新細明體" charset="-120"/>
              </a:defRPr>
            </a:lvl1pPr>
          </a:lstStyle>
          <a:p>
            <a:pPr>
              <a:defRPr/>
            </a:pPr>
            <a:fld id="{513AFE10-3A30-4632-AADB-019CFD8E42B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FFCC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FFCC"/>
        </a:buClr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FFCC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FFCC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FFCC"/>
        </a:buClr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CC"/>
        </a:buClr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CC"/>
        </a:buClr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CC"/>
        </a:buClr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CC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969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E110AB4-3C3E-4570-A2F0-238BD53B7310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0BC5BDD-12B9-4F92-A19A-88E86212576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44033" name="標題 1"/>
          <p:cNvSpPr>
            <a:spLocks noGrp="1"/>
          </p:cNvSpPr>
          <p:nvPr>
            <p:ph type="ctrTitle"/>
          </p:nvPr>
        </p:nvSpPr>
        <p:spPr>
          <a:xfrm>
            <a:off x="683568" y="2132856"/>
            <a:ext cx="8208912" cy="1830065"/>
          </a:xfrm>
        </p:spPr>
        <p:txBody>
          <a:bodyPr lIns="90000"/>
          <a:lstStyle/>
          <a:p>
            <a:pPr eaLnBrk="1" hangingPunct="1"/>
            <a:r>
              <a:rPr lang="zh-TW" altLang="zh-TW" b="1" dirty="0" smtClean="0">
                <a:ln w="18415" cmpd="sng">
                  <a:gradFill>
                    <a:gsLst>
                      <a:gs pos="0">
                        <a:srgbClr val="8488C4"/>
                      </a:gs>
                      <a:gs pos="53000">
                        <a:srgbClr val="D4DEFF"/>
                      </a:gs>
                      <a:gs pos="83000">
                        <a:srgbClr val="D4DEFF"/>
                      </a:gs>
                      <a:gs pos="100000">
                        <a:srgbClr val="96AB94"/>
                      </a:gs>
                    </a:gsLst>
                    <a:lin ang="5400000" scaled="0"/>
                  </a:gradFill>
                  <a:prstDash val="solid"/>
                </a:ln>
                <a:solidFill>
                  <a:srgbClr val="FFFFCC"/>
                </a:solidFill>
                <a:effectLst>
                  <a:outerShdw blurRad="88900" dist="38100" dir="12600000" sx="101000" sy="101000" algn="tr" rotWithShape="0">
                    <a:prstClr val="black"/>
                  </a:outerShdw>
                </a:effectLst>
                <a:latin typeface="Helvetica"/>
                <a:ea typeface="新細明體" charset="-120"/>
                <a:cs typeface="Helvetica"/>
              </a:rPr>
              <a:t/>
            </a:r>
            <a:br>
              <a:rPr lang="zh-TW" altLang="zh-TW" b="1" dirty="0" smtClean="0">
                <a:ln w="18415" cmpd="sng">
                  <a:gradFill>
                    <a:gsLst>
                      <a:gs pos="0">
                        <a:srgbClr val="8488C4"/>
                      </a:gs>
                      <a:gs pos="53000">
                        <a:srgbClr val="D4DEFF"/>
                      </a:gs>
                      <a:gs pos="83000">
                        <a:srgbClr val="D4DEFF"/>
                      </a:gs>
                      <a:gs pos="100000">
                        <a:srgbClr val="96AB94"/>
                      </a:gs>
                    </a:gsLst>
                    <a:lin ang="5400000" scaled="0"/>
                  </a:gradFill>
                  <a:prstDash val="solid"/>
                </a:ln>
                <a:solidFill>
                  <a:srgbClr val="FFFFCC"/>
                </a:solidFill>
                <a:effectLst>
                  <a:outerShdw blurRad="88900" dist="38100" dir="12600000" sx="101000" sy="101000" algn="tr" rotWithShape="0">
                    <a:prstClr val="black"/>
                  </a:outerShdw>
                </a:effectLst>
                <a:latin typeface="Helvetica"/>
                <a:ea typeface="新細明體" charset="-120"/>
                <a:cs typeface="Helvetica"/>
              </a:rPr>
            </a:br>
            <a:r>
              <a:rPr lang="zh-TW" altLang="en-US" sz="28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  <a:t>基於智慧空間之銀髮族日常生活活動觀測照護</a:t>
            </a:r>
            <a:r>
              <a:rPr lang="zh-TW" altLang="en-US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  <a:t>系統</a:t>
            </a:r>
            <a: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  <a:t/>
            </a:r>
            <a:b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</a:br>
            <a: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  <a:t/>
            </a:r>
            <a:b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</a:br>
            <a:r>
              <a:rPr lang="en-US" altLang="zh-TW" sz="28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Helvetica"/>
                <a:cs typeface="Helvetica"/>
              </a:rPr>
              <a:t>Activity of Daily Living-aware Elderly Health </a:t>
            </a:r>
            <a:br>
              <a:rPr lang="en-US" altLang="zh-TW" sz="28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Helvetica"/>
                <a:cs typeface="Helvetica"/>
              </a:rPr>
            </a:br>
            <a:r>
              <a:rPr lang="en-US" altLang="zh-TW" sz="28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Helvetica"/>
                <a:cs typeface="Helvetica"/>
              </a:rPr>
              <a:t>in Pervasive </a:t>
            </a:r>
            <a: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Helvetica"/>
                <a:cs typeface="Helvetica"/>
              </a:rPr>
              <a:t>Environment</a:t>
            </a:r>
            <a:r>
              <a:rPr lang="zh-TW" altLang="en-US" b="1" dirty="0" smtClean="0">
                <a:ln w="18415" cmpd="sng">
                  <a:gradFill>
                    <a:gsLst>
                      <a:gs pos="0">
                        <a:srgbClr val="8488C4"/>
                      </a:gs>
                      <a:gs pos="53000">
                        <a:srgbClr val="D4DEFF"/>
                      </a:gs>
                      <a:gs pos="83000">
                        <a:srgbClr val="D4DEFF"/>
                      </a:gs>
                      <a:gs pos="100000">
                        <a:srgbClr val="96AB94"/>
                      </a:gs>
                    </a:gsLst>
                    <a:lin ang="5400000" scaled="0"/>
                  </a:gradFill>
                  <a:prstDash val="solid"/>
                </a:ln>
                <a:solidFill>
                  <a:srgbClr val="FFFFCC"/>
                </a:solidFill>
                <a:effectLst>
                  <a:outerShdw blurRad="88900" dist="38100" dir="12600000" sx="101000" sy="101000" algn="tr" rotWithShape="0">
                    <a:prstClr val="black"/>
                  </a:outerShdw>
                </a:effectLst>
                <a:latin typeface="Helvetica"/>
                <a:ea typeface="新細明體" charset="-120"/>
                <a:cs typeface="Helvetica"/>
              </a:rPr>
              <a:t/>
            </a:r>
            <a:br>
              <a:rPr lang="zh-TW" altLang="en-US" b="1" dirty="0" smtClean="0">
                <a:ln w="18415" cmpd="sng">
                  <a:gradFill>
                    <a:gsLst>
                      <a:gs pos="0">
                        <a:srgbClr val="8488C4"/>
                      </a:gs>
                      <a:gs pos="53000">
                        <a:srgbClr val="D4DEFF"/>
                      </a:gs>
                      <a:gs pos="83000">
                        <a:srgbClr val="D4DEFF"/>
                      </a:gs>
                      <a:gs pos="100000">
                        <a:srgbClr val="96AB94"/>
                      </a:gs>
                    </a:gsLst>
                    <a:lin ang="5400000" scaled="0"/>
                  </a:gradFill>
                  <a:prstDash val="solid"/>
                </a:ln>
                <a:solidFill>
                  <a:srgbClr val="FFFFCC"/>
                </a:solidFill>
                <a:effectLst>
                  <a:outerShdw blurRad="88900" dist="38100" dir="12600000" sx="101000" sy="101000" algn="tr" rotWithShape="0">
                    <a:prstClr val="black"/>
                  </a:outerShdw>
                </a:effectLst>
                <a:latin typeface="Helvetica"/>
                <a:ea typeface="新細明體" charset="-120"/>
                <a:cs typeface="Helvetica"/>
              </a:rPr>
            </a:br>
            <a:endParaRPr lang="zh-TW" altLang="en-US" b="1" dirty="0" smtClean="0">
              <a:ln w="18415" cmpd="sng">
                <a:gradFill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5400000" scaled="0"/>
                </a:gradFill>
                <a:prstDash val="solid"/>
              </a:ln>
              <a:solidFill>
                <a:srgbClr val="FFFFCC"/>
              </a:solidFill>
              <a:effectLst>
                <a:outerShdw blurRad="88900" dist="38100" dir="12600000" sx="101000" sy="101000" algn="tr" rotWithShape="0">
                  <a:prstClr val="black"/>
                </a:outerShdw>
              </a:effectLst>
              <a:latin typeface="Helvetica"/>
              <a:ea typeface="新細明體" charset="-120"/>
              <a:cs typeface="Helvetica"/>
            </a:endParaRPr>
          </a:p>
        </p:txBody>
      </p:sp>
      <p:sp>
        <p:nvSpPr>
          <p:cNvPr id="44034" name="副標題 3"/>
          <p:cNvSpPr>
            <a:spLocks noGrp="1"/>
          </p:cNvSpPr>
          <p:nvPr>
            <p:ph type="subTitle" idx="1"/>
          </p:nvPr>
        </p:nvSpPr>
        <p:spPr>
          <a:xfrm>
            <a:off x="0" y="4653136"/>
            <a:ext cx="9001125" cy="576064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zh-TW" altLang="en-US" sz="20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  <a:alpha val="48000"/>
                    </a:schemeClr>
                  </a:glow>
                  <a:outerShdw blurRad="50800" dist="101600" dir="13500000" algn="br" rotWithShape="0">
                    <a:prstClr val="black">
                      <a:alpha val="40000"/>
                    </a:prstClr>
                  </a:outerShdw>
                </a:effectLst>
                <a:latin typeface="SimHei" pitchFamily="49" charset="-122"/>
                <a:ea typeface="SimHei" pitchFamily="49" charset="-122"/>
                <a:cs typeface="Helvetica"/>
              </a:rPr>
              <a:t>研究生</a:t>
            </a:r>
            <a:r>
              <a:rPr lang="zh-TW" altLang="en-US" sz="20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  <a:alpha val="48000"/>
                    </a:schemeClr>
                  </a:glow>
                  <a:outerShdw blurRad="50800" dist="101600" dir="13500000" algn="br" rotWithShape="0">
                    <a:prstClr val="black">
                      <a:alpha val="40000"/>
                    </a:prstClr>
                  </a:outerShdw>
                </a:effectLst>
                <a:latin typeface="SimHei" pitchFamily="49" charset="-122"/>
                <a:ea typeface="SimHei" pitchFamily="49" charset="-122"/>
                <a:cs typeface="Helvetica"/>
              </a:rPr>
              <a:t>：陳雅虹</a:t>
            </a:r>
            <a:endParaRPr lang="en-US" altLang="zh-TW" sz="2000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glow rad="127000">
                  <a:schemeClr val="accent5">
                    <a:lumMod val="50000"/>
                    <a:alpha val="48000"/>
                  </a:schemeClr>
                </a:glow>
                <a:outerShdw blurRad="50800" dist="101600" dir="13500000" algn="br" rotWithShape="0">
                  <a:prstClr val="black">
                    <a:alpha val="40000"/>
                  </a:prstClr>
                </a:outerShdw>
              </a:effectLst>
              <a:latin typeface="SimHei" pitchFamily="49" charset="-122"/>
              <a:ea typeface="SimHei" pitchFamily="49" charset="-122"/>
              <a:cs typeface="Helvetica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zh-TW" altLang="en-US" sz="20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  <a:alpha val="48000"/>
                    </a:schemeClr>
                  </a:glow>
                  <a:outerShdw blurRad="50800" dist="101600" dir="13500000" algn="br" rotWithShape="0">
                    <a:prstClr val="black">
                      <a:alpha val="40000"/>
                    </a:prstClr>
                  </a:outerShdw>
                </a:effectLst>
                <a:latin typeface="SimHei" pitchFamily="49" charset="-122"/>
                <a:ea typeface="SimHei" pitchFamily="49" charset="-122"/>
                <a:cs typeface="Helvetica"/>
              </a:rPr>
              <a:t>指導教授：傅立成老師</a:t>
            </a:r>
            <a:endParaRPr lang="en-US" altLang="zh-TW" sz="2000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glow rad="127000">
                  <a:schemeClr val="accent5">
                    <a:lumMod val="50000"/>
                    <a:alpha val="48000"/>
                  </a:schemeClr>
                </a:glow>
                <a:outerShdw blurRad="50800" dist="101600" dir="13500000" algn="br" rotWithShape="0">
                  <a:prstClr val="black">
                    <a:alpha val="40000"/>
                  </a:prstClr>
                </a:outerShdw>
              </a:effectLst>
              <a:latin typeface="SimHei" pitchFamily="49" charset="-122"/>
              <a:ea typeface="SimHei" pitchFamily="49" charset="-122"/>
              <a:cs typeface="Helvetica"/>
            </a:endParaRPr>
          </a:p>
          <a:p>
            <a:pPr eaLnBrk="1" hangingPunct="1">
              <a:lnSpc>
                <a:spcPct val="90000"/>
              </a:lnSpc>
            </a:pPr>
            <a:endParaRPr lang="zh-TW" altLang="en-US" sz="2400" dirty="0">
              <a:ln w="18415" cmpd="sng">
                <a:gradFill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5400000" scaled="0"/>
                </a:gradFill>
                <a:prstDash val="solid"/>
              </a:ln>
              <a:solidFill>
                <a:schemeClr val="bg1"/>
              </a:solidFill>
              <a:effectLst>
                <a:outerShdw blurRad="88900" dist="76200" dir="21594000" algn="tr" rotWithShape="0">
                  <a:prstClr val="black"/>
                </a:outerShdw>
              </a:effectLst>
              <a:latin typeface="Helvetica"/>
              <a:ea typeface="+mj-ea"/>
              <a:cs typeface="Helvetica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000" dirty="0" smtClean="0">
              <a:ea typeface="新細明體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003228" y="5733256"/>
            <a:ext cx="715292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Candara" pitchFamily="34" charset="0"/>
                <a:ea typeface="Gulim" pitchFamily="34" charset="-127"/>
                <a:cs typeface="Helvetica"/>
              </a:rPr>
              <a:t>Intelligent Robot and Automation Lab </a:t>
            </a:r>
            <a:b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Candara" pitchFamily="34" charset="0"/>
                <a:ea typeface="Gulim" pitchFamily="34" charset="-127"/>
                <a:cs typeface="Helvetica"/>
              </a:rPr>
            </a:br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Candara" pitchFamily="34" charset="0"/>
                <a:ea typeface="Gulim" pitchFamily="34" charset="-127"/>
                <a:cs typeface="Helvetica"/>
              </a:rPr>
              <a:t>Department of Computer Science and Information Engineering </a:t>
            </a:r>
            <a:b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Candara" pitchFamily="34" charset="0"/>
                <a:ea typeface="Gulim" pitchFamily="34" charset="-127"/>
                <a:cs typeface="Helvetica"/>
              </a:rPr>
            </a:br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Candara" pitchFamily="34" charset="0"/>
                <a:ea typeface="Gulim" pitchFamily="34" charset="-127"/>
                <a:cs typeface="Helvetica"/>
              </a:rPr>
              <a:t>National Taiwan University </a:t>
            </a:r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Related Work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955251"/>
              </p:ext>
            </p:extLst>
          </p:nvPr>
        </p:nvGraphicFramePr>
        <p:xfrm>
          <a:off x="213938" y="1054547"/>
          <a:ext cx="8578507" cy="343907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98438"/>
                <a:gridCol w="992822"/>
                <a:gridCol w="1008611"/>
                <a:gridCol w="2091542"/>
                <a:gridCol w="2187094"/>
              </a:tblGrid>
              <a:tr h="34485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Discovery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of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Human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Activity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Sensor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Network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Hant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Nonparametric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Learning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Discovery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Unknown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Activity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endParaRPr lang="zh-Hant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BSN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ASN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Hant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ant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The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proposed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Model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Sun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et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al.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[1]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Yuan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et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al.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[2]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Cheng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et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al.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[3]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solidFill>
                            <a:schemeClr val="tx1"/>
                          </a:solidFill>
                          <a:latin typeface="Times"/>
                          <a:cs typeface="Times"/>
                        </a:rPr>
                        <a:t>▲</a:t>
                      </a:r>
                      <a:endParaRPr lang="zh-Hant" altLang="en-US" sz="1600" dirty="0">
                        <a:solidFill>
                          <a:schemeClr val="tx1"/>
                        </a:solidFill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Sanchez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et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al.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[4]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Cook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et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al.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[5]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t" sz="1600" dirty="0" smtClean="0">
                          <a:solidFill>
                            <a:schemeClr val="tx1"/>
                          </a:solidFill>
                          <a:latin typeface="Times"/>
                          <a:cs typeface="Times"/>
                        </a:rPr>
                        <a:t>▲</a:t>
                      </a:r>
                      <a:endParaRPr lang="zh-Hant" altLang="en-US" sz="1600" dirty="0" smtClean="0">
                        <a:solidFill>
                          <a:schemeClr val="tx1"/>
                        </a:solidFill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Zhang et al. [6]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Hant" altLang="en-US" sz="1600" dirty="0" smtClean="0">
                        <a:solidFill>
                          <a:schemeClr val="tx1"/>
                        </a:solidFill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411986"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Hant" sz="1200" dirty="0" smtClean="0">
                          <a:solidFill>
                            <a:schemeClr val="tx1"/>
                          </a:solidFill>
                          <a:latin typeface="Times"/>
                          <a:cs typeface="Times"/>
                        </a:rPr>
                        <a:t>▲: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the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learning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methods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use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less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effort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to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build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their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models,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but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they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are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not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nonparametric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learning.</a:t>
                      </a:r>
                      <a:endParaRPr lang="zh-Hant" altLang="en-US" sz="1200" dirty="0">
                        <a:latin typeface="Times"/>
                        <a:cs typeface="Times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Hant" altLang="en-US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Hant" altLang="en-US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Hant" altLang="en-US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Hant" altLang="en-US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0" y="4464402"/>
            <a:ext cx="925252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t" sz="1200" dirty="0">
                <a:latin typeface="Times"/>
                <a:cs typeface="Times"/>
              </a:rPr>
              <a:t>[1</a:t>
            </a:r>
            <a:r>
              <a:rPr lang="en-US" altLang="zh-Hant" sz="1200" dirty="0" smtClean="0">
                <a:latin typeface="Times"/>
                <a:cs typeface="Times"/>
              </a:rPr>
              <a:t>]</a:t>
            </a:r>
            <a:r>
              <a:rPr lang="zh-Hant" altLang="en-US" sz="1200" dirty="0" smtClean="0">
                <a:latin typeface="Times"/>
                <a:cs typeface="Times"/>
              </a:rPr>
              <a:t> </a:t>
            </a:r>
            <a:r>
              <a:rPr lang="en-US" altLang="zh-Hant" sz="1200" dirty="0" smtClean="0">
                <a:latin typeface="Times"/>
                <a:cs typeface="Times"/>
              </a:rPr>
              <a:t>F</a:t>
            </a:r>
            <a:r>
              <a:rPr lang="en-US" altLang="zh-Hant" sz="1200" dirty="0">
                <a:latin typeface="Times"/>
                <a:cs typeface="Times"/>
              </a:rPr>
              <a:t>.-T. Sun, Y.-T. </a:t>
            </a:r>
            <a:r>
              <a:rPr lang="en-US" altLang="zh-Hant" sz="1200" dirty="0" err="1">
                <a:latin typeface="Times"/>
                <a:cs typeface="Times"/>
              </a:rPr>
              <a:t>Yeh</a:t>
            </a:r>
            <a:r>
              <a:rPr lang="en-US" altLang="zh-Hant" sz="1200" dirty="0">
                <a:latin typeface="Times"/>
                <a:cs typeface="Times"/>
              </a:rPr>
              <a:t>, H.-T. Cheng, C. </a:t>
            </a:r>
            <a:r>
              <a:rPr lang="en-US" altLang="zh-Hant" sz="1200" dirty="0" err="1">
                <a:latin typeface="Times"/>
                <a:cs typeface="Times"/>
              </a:rPr>
              <a:t>Kuo</a:t>
            </a:r>
            <a:r>
              <a:rPr lang="en-US" altLang="zh-Hant" sz="1200" dirty="0">
                <a:latin typeface="Times"/>
                <a:cs typeface="Times"/>
              </a:rPr>
              <a:t>, and M. </a:t>
            </a:r>
            <a:r>
              <a:rPr lang="en-US" altLang="zh-Hant" sz="1200" dirty="0" err="1">
                <a:latin typeface="Times"/>
                <a:cs typeface="Times"/>
              </a:rPr>
              <a:t>Griss</a:t>
            </a:r>
            <a:r>
              <a:rPr lang="en-US" altLang="zh-Hant" sz="1200" dirty="0">
                <a:latin typeface="Times"/>
                <a:cs typeface="Times"/>
              </a:rPr>
              <a:t>, "Nonparametric discovery of human routines from sensor data," in </a:t>
            </a:r>
            <a:r>
              <a:rPr lang="en-US" altLang="zh-Hant" sz="1200" i="1" dirty="0">
                <a:latin typeface="Times"/>
                <a:cs typeface="Times"/>
              </a:rPr>
              <a:t>Pervasive Computing and Communications (</a:t>
            </a:r>
            <a:r>
              <a:rPr lang="en-US" altLang="zh-Hant" sz="1200" i="1" dirty="0" err="1">
                <a:latin typeface="Times"/>
                <a:cs typeface="Times"/>
              </a:rPr>
              <a:t>PerCom</a:t>
            </a:r>
            <a:r>
              <a:rPr lang="en-US" altLang="zh-Hant" sz="1200" i="1" dirty="0">
                <a:latin typeface="Times"/>
                <a:cs typeface="Times"/>
              </a:rPr>
              <a:t>), 2014 IEEE International Conference on</a:t>
            </a:r>
            <a:r>
              <a:rPr lang="en-US" altLang="zh-Hant" sz="1200" dirty="0">
                <a:latin typeface="Times"/>
                <a:cs typeface="Times"/>
              </a:rPr>
              <a:t>, 2014, pp. 11-19</a:t>
            </a:r>
            <a:r>
              <a:rPr lang="en-US" altLang="zh-Hant" sz="1200" dirty="0" smtClean="0">
                <a:latin typeface="Times"/>
                <a:cs typeface="Times"/>
              </a:rPr>
              <a:t>.</a:t>
            </a:r>
          </a:p>
          <a:p>
            <a:r>
              <a:rPr kumimoji="1" lang="zh-Hant" altLang="zh-Hant" sz="1200" dirty="0" smtClean="0">
                <a:latin typeface="Times"/>
                <a:cs typeface="Times"/>
              </a:rPr>
              <a:t>[</a:t>
            </a:r>
            <a:r>
              <a:rPr kumimoji="1" lang="en-US" altLang="zh-Hant" sz="1200" dirty="0" smtClean="0">
                <a:latin typeface="Times"/>
                <a:cs typeface="Times"/>
              </a:rPr>
              <a:t>2]</a:t>
            </a:r>
            <a:r>
              <a:rPr lang="en-US" altLang="zh-Hant" sz="1200" dirty="0">
                <a:latin typeface="Times"/>
                <a:cs typeface="Times"/>
              </a:rPr>
              <a:t> B. Yuan and J. Herbert, "Context-aware hybrid reasoning framework for pervasive healthcare," </a:t>
            </a:r>
            <a:r>
              <a:rPr lang="en-US" altLang="zh-Hant" sz="1200" i="1" dirty="0">
                <a:latin typeface="Times"/>
                <a:cs typeface="Times"/>
              </a:rPr>
              <a:t>Personal and ubiquitous computing, </a:t>
            </a:r>
            <a:r>
              <a:rPr lang="en-US" altLang="zh-Hant" sz="1200" dirty="0">
                <a:latin typeface="Times"/>
                <a:cs typeface="Times"/>
              </a:rPr>
              <a:t>vol. 18, pp. 865-881, 2014</a:t>
            </a:r>
            <a:r>
              <a:rPr lang="en-US" altLang="zh-Hant" sz="1200" dirty="0" smtClean="0">
                <a:latin typeface="Times"/>
                <a:cs typeface="Times"/>
              </a:rPr>
              <a:t>.</a:t>
            </a:r>
          </a:p>
          <a:p>
            <a:r>
              <a:rPr lang="en-US" altLang="zh-Hant" sz="1200" dirty="0" smtClean="0">
                <a:latin typeface="Times"/>
                <a:cs typeface="Times"/>
              </a:rPr>
              <a:t>[3]</a:t>
            </a:r>
            <a:r>
              <a:rPr lang="en-US" altLang="zh-Hant" sz="1200" dirty="0">
                <a:latin typeface="Times"/>
                <a:cs typeface="Times"/>
              </a:rPr>
              <a:t> H.-T. Cheng, M. </a:t>
            </a:r>
            <a:r>
              <a:rPr lang="en-US" altLang="zh-Hant" sz="1200" dirty="0" err="1">
                <a:latin typeface="Times"/>
                <a:cs typeface="Times"/>
              </a:rPr>
              <a:t>Griss</a:t>
            </a:r>
            <a:r>
              <a:rPr lang="en-US" altLang="zh-Hant" sz="1200" dirty="0">
                <a:latin typeface="Times"/>
                <a:cs typeface="Times"/>
              </a:rPr>
              <a:t>, P. Davis, J. Li, and D. You, "Towards zero-shot learning for human activity recognition using semantic attribute sequence model," in </a:t>
            </a:r>
            <a:r>
              <a:rPr lang="en-US" altLang="zh-Hant" sz="1200" i="1" dirty="0">
                <a:latin typeface="Times"/>
                <a:cs typeface="Times"/>
              </a:rPr>
              <a:t>Proceedings of the 2013 ACM international joint conference on Pervasive and ubiquitous computing</a:t>
            </a:r>
            <a:r>
              <a:rPr lang="en-US" altLang="zh-Hant" sz="1200" dirty="0">
                <a:latin typeface="Times"/>
                <a:cs typeface="Times"/>
              </a:rPr>
              <a:t>, 2013, pp. 355-358.</a:t>
            </a:r>
          </a:p>
          <a:p>
            <a:r>
              <a:rPr lang="en-US" altLang="zh-Hant" sz="1200" dirty="0" smtClean="0">
                <a:latin typeface="Times"/>
                <a:cs typeface="Times"/>
              </a:rPr>
              <a:t>[4]</a:t>
            </a:r>
            <a:r>
              <a:rPr lang="zh-Hant" altLang="en-US" sz="1200" dirty="0" smtClean="0">
                <a:latin typeface="Times"/>
                <a:cs typeface="Times"/>
              </a:rPr>
              <a:t> </a:t>
            </a:r>
            <a:r>
              <a:rPr lang="en-US" altLang="zh-Hant" sz="1200" dirty="0" smtClean="0">
                <a:latin typeface="Times"/>
                <a:cs typeface="Times"/>
              </a:rPr>
              <a:t>D</a:t>
            </a:r>
            <a:r>
              <a:rPr lang="en-US" altLang="zh-Hant" sz="1200" dirty="0">
                <a:latin typeface="Times"/>
                <a:cs typeface="Times"/>
              </a:rPr>
              <a:t>. Sanchez, M. </a:t>
            </a:r>
            <a:r>
              <a:rPr lang="en-US" altLang="zh-Hant" sz="1200" dirty="0" err="1">
                <a:latin typeface="Times"/>
                <a:cs typeface="Times"/>
              </a:rPr>
              <a:t>Tentori</a:t>
            </a:r>
            <a:r>
              <a:rPr lang="en-US" altLang="zh-Hant" sz="1200" dirty="0">
                <a:latin typeface="Times"/>
                <a:cs typeface="Times"/>
              </a:rPr>
              <a:t>, and J. Favela, </a:t>
            </a:r>
            <a:r>
              <a:rPr lang="en-US" altLang="zh-Hant" sz="1200" dirty="0" smtClean="0">
                <a:latin typeface="Times"/>
                <a:cs typeface="Times"/>
              </a:rPr>
              <a:t>“Hidden </a:t>
            </a:r>
            <a:r>
              <a:rPr lang="en-US" altLang="zh-Hant" sz="1200" dirty="0" err="1">
                <a:latin typeface="Times"/>
                <a:cs typeface="Times"/>
              </a:rPr>
              <a:t>markov</a:t>
            </a:r>
            <a:r>
              <a:rPr lang="en-US" altLang="zh-Hant" sz="1200" dirty="0">
                <a:latin typeface="Times"/>
                <a:cs typeface="Times"/>
              </a:rPr>
              <a:t> models for activity recognition in ambient intelligence environments</a:t>
            </a:r>
            <a:r>
              <a:rPr lang="en-US" altLang="zh-Hant" sz="1200" dirty="0" smtClean="0">
                <a:latin typeface="Times"/>
                <a:cs typeface="Times"/>
              </a:rPr>
              <a:t>,” </a:t>
            </a:r>
            <a:r>
              <a:rPr lang="en-US" altLang="zh-Hant" sz="1200" dirty="0">
                <a:latin typeface="Times"/>
                <a:cs typeface="Times"/>
              </a:rPr>
              <a:t>in </a:t>
            </a:r>
            <a:r>
              <a:rPr lang="en-US" altLang="zh-Hant" sz="1200" dirty="0" smtClean="0">
                <a:latin typeface="Times"/>
                <a:cs typeface="Times"/>
              </a:rPr>
              <a:t>[5]</a:t>
            </a:r>
            <a:r>
              <a:rPr lang="zh-Hant" altLang="en-US" sz="1200" dirty="0" smtClean="0">
                <a:latin typeface="Times"/>
                <a:cs typeface="Times"/>
              </a:rPr>
              <a:t> </a:t>
            </a:r>
            <a:r>
              <a:rPr lang="en-US" altLang="zh-Hant" sz="1200" i="1" dirty="0" smtClean="0">
                <a:latin typeface="Times"/>
                <a:cs typeface="Times"/>
              </a:rPr>
              <a:t>Current </a:t>
            </a:r>
            <a:r>
              <a:rPr lang="en-US" altLang="zh-Hant" sz="1200" i="1" dirty="0">
                <a:latin typeface="Times"/>
                <a:cs typeface="Times"/>
              </a:rPr>
              <a:t>Trends in Computer Science, 2007. ENC 2007. Eighth Mexican International Conference on</a:t>
            </a:r>
            <a:r>
              <a:rPr lang="en-US" altLang="zh-Hant" sz="1200" dirty="0">
                <a:latin typeface="Times"/>
                <a:cs typeface="Times"/>
              </a:rPr>
              <a:t>, 2007, pp. 33-40</a:t>
            </a:r>
            <a:r>
              <a:rPr lang="en-US" altLang="zh-Hant" sz="1200" dirty="0" smtClean="0">
                <a:latin typeface="Times"/>
                <a:cs typeface="Times"/>
              </a:rPr>
              <a:t>.</a:t>
            </a:r>
          </a:p>
          <a:p>
            <a:r>
              <a:rPr lang="en-US" altLang="zh-Hant" sz="1200" dirty="0">
                <a:latin typeface="Times"/>
                <a:cs typeface="Times"/>
              </a:rPr>
              <a:t>D. J. Cook, N. C. Krishnan, and P. </a:t>
            </a:r>
            <a:r>
              <a:rPr lang="en-US" altLang="zh-Hant" sz="1200" dirty="0" err="1">
                <a:latin typeface="Times"/>
                <a:cs typeface="Times"/>
              </a:rPr>
              <a:t>Rashidi</a:t>
            </a:r>
            <a:r>
              <a:rPr lang="en-US" altLang="zh-Hant" sz="1200" dirty="0">
                <a:latin typeface="Times"/>
                <a:cs typeface="Times"/>
              </a:rPr>
              <a:t>, "Activity discovery and activity recognition: A new partnership," </a:t>
            </a:r>
            <a:r>
              <a:rPr lang="en-US" altLang="zh-Hant" sz="1200" i="1" dirty="0">
                <a:latin typeface="Times"/>
                <a:cs typeface="Times"/>
              </a:rPr>
              <a:t>Cybernetics, IEEE Transactions on, </a:t>
            </a:r>
            <a:r>
              <a:rPr lang="en-US" altLang="zh-Hant" sz="1200" dirty="0">
                <a:latin typeface="Times"/>
                <a:cs typeface="Times"/>
              </a:rPr>
              <a:t>vol. 43, pp. 820-828, 2013</a:t>
            </a:r>
            <a:r>
              <a:rPr lang="en-US" altLang="zh-Hant" sz="1200" dirty="0" smtClean="0">
                <a:latin typeface="Times"/>
                <a:cs typeface="Times"/>
              </a:rPr>
              <a:t>.</a:t>
            </a:r>
          </a:p>
          <a:p>
            <a:r>
              <a:rPr lang="en-US" altLang="zh-Hant" sz="1200" dirty="0" smtClean="0"/>
              <a:t>[6] Q</a:t>
            </a:r>
            <a:r>
              <a:rPr lang="en-US" altLang="zh-Hant" sz="1200" dirty="0"/>
              <a:t>. Zhang, M. </a:t>
            </a:r>
            <a:r>
              <a:rPr lang="en-US" altLang="zh-Hant" sz="1200" dirty="0" err="1"/>
              <a:t>Karunanithi</a:t>
            </a:r>
            <a:r>
              <a:rPr lang="en-US" altLang="zh-Hant" sz="1200" dirty="0"/>
              <a:t>, R. </a:t>
            </a:r>
            <a:r>
              <a:rPr lang="en-US" altLang="zh-Hant" sz="1200" dirty="0" err="1"/>
              <a:t>Rana</a:t>
            </a:r>
            <a:r>
              <a:rPr lang="en-US" altLang="zh-Hant" sz="1200" dirty="0"/>
              <a:t>, and J. Liu, "Determination of Activities of Daily Living of independent living older people using environmentally placed sensors," in </a:t>
            </a:r>
            <a:r>
              <a:rPr lang="en-US" altLang="zh-Hant" sz="1200" i="1" dirty="0"/>
              <a:t>Engineering in Medicine and Biology Society (EMBC), 2013 35th Annual International Conference of the IEEE</a:t>
            </a:r>
            <a:r>
              <a:rPr lang="en-US" altLang="zh-Hant" sz="1200" dirty="0"/>
              <a:t>, 2013, pp. 7044-7047.</a:t>
            </a:r>
            <a:endParaRPr kumimoji="1" lang="zh-Hant" altLang="en-US" sz="12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03928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圖片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023" y="511714"/>
            <a:ext cx="4500417" cy="57721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3528392" cy="679104"/>
          </a:xfrm>
        </p:spPr>
        <p:txBody>
          <a:bodyPr/>
          <a:lstStyle/>
          <a:p>
            <a:r>
              <a:rPr lang="en-US" altLang="zh-TW" dirty="0" smtClean="0"/>
              <a:t>System Overview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11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47070" y="6406855"/>
            <a:ext cx="182473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588224" y="6370694"/>
            <a:ext cx="161454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/>
          <p:nvPr/>
        </p:nvCxnSpPr>
        <p:spPr bwMode="auto">
          <a:xfrm>
            <a:off x="3691811" y="4149080"/>
            <a:ext cx="1096213" cy="0"/>
          </a:xfrm>
          <a:prstGeom prst="straightConnector1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直線接點 35"/>
          <p:cNvCxnSpPr/>
          <p:nvPr/>
        </p:nvCxnSpPr>
        <p:spPr bwMode="auto">
          <a:xfrm>
            <a:off x="3155391" y="1504368"/>
            <a:ext cx="536420" cy="0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/>
          <p:cNvCxnSpPr/>
          <p:nvPr/>
        </p:nvCxnSpPr>
        <p:spPr bwMode="auto">
          <a:xfrm>
            <a:off x="3691811" y="1504368"/>
            <a:ext cx="0" cy="2644712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36063"/>
            <a:ext cx="2830885" cy="509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3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Outline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608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latin typeface="Helvetica"/>
                <a:cs typeface="Helvetica"/>
              </a:rPr>
              <a:t>Activity Recognition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of Daily Living-aware Elderly </a:t>
            </a: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Healthcare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Evaluation</a:t>
            </a:r>
            <a:endParaRPr lang="en-US" altLang="zh-TW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Conclusion and Future Work</a:t>
            </a:r>
            <a:endParaRPr lang="zh-TW" altLang="en-US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6083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AC564B-1D8F-4A1A-B038-D7B02C6DA516}" type="slidenum">
              <a:rPr lang="zh-TW" altLang="en-US" smtClean="0">
                <a:ea typeface="新細明體" charset="-120"/>
              </a:rPr>
              <a:pPr/>
              <a:t>12</a:t>
            </a:fld>
            <a:endParaRPr lang="en-US" altLang="zh-TW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485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Architecture of Activity Recognition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</a:t>
            </a:r>
            <a:r>
              <a:rPr lang="en-US" altLang="zh-TW" dirty="0"/>
              <a:t>activity recognition model </a:t>
            </a:r>
            <a:r>
              <a:rPr lang="en-US" altLang="zh-TW" dirty="0" smtClean="0"/>
              <a:t>is proposed to </a:t>
            </a:r>
            <a:r>
              <a:rPr lang="en-US" altLang="zh-TW" dirty="0"/>
              <a:t>real-time monitor elderly residents</a:t>
            </a:r>
            <a:r>
              <a:rPr lang="en-US" altLang="zh-TW" dirty="0" smtClean="0"/>
              <a:t>’ activity of  daily living</a:t>
            </a:r>
          </a:p>
          <a:p>
            <a:r>
              <a:rPr lang="en-US" altLang="zh-TW" dirty="0" smtClean="0"/>
              <a:t>To achieve lower efforts on labeling, the model has two modes</a:t>
            </a:r>
          </a:p>
          <a:p>
            <a:r>
              <a:rPr lang="en-US" altLang="zh-TW" dirty="0" smtClean="0"/>
              <a:t>Training mode</a:t>
            </a:r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rying to categories data in order to reduce the number of labeling data</a:t>
            </a:r>
          </a:p>
          <a:p>
            <a:r>
              <a:rPr lang="en-US" altLang="zh-TW" dirty="0" smtClean="0"/>
              <a:t>Online mode</a:t>
            </a:r>
          </a:p>
          <a:p>
            <a:pPr lvl="1"/>
            <a:r>
              <a:rPr lang="en-US" altLang="zh-TW" dirty="0"/>
              <a:t>R</a:t>
            </a:r>
            <a:r>
              <a:rPr lang="en-US" altLang="zh-TW" dirty="0" smtClean="0"/>
              <a:t>eal-time monitoring elders’ activity </a:t>
            </a:r>
          </a:p>
          <a:p>
            <a:pPr lvl="1"/>
            <a:r>
              <a:rPr lang="en-US" altLang="zh-TW" dirty="0" smtClean="0"/>
              <a:t>Discovering unknown activity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65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圖片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023" y="511714"/>
            <a:ext cx="4500417" cy="57721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4608512" cy="679104"/>
          </a:xfrm>
        </p:spPr>
        <p:txBody>
          <a:bodyPr/>
          <a:lstStyle/>
          <a:p>
            <a:r>
              <a:rPr lang="en-US" altLang="zh-TW" dirty="0" smtClean="0"/>
              <a:t>Describing Parts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14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47070" y="6406855"/>
            <a:ext cx="182473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588224" y="6370694"/>
            <a:ext cx="161454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/>
          <p:nvPr/>
        </p:nvCxnSpPr>
        <p:spPr bwMode="auto">
          <a:xfrm>
            <a:off x="3691811" y="4149080"/>
            <a:ext cx="1096213" cy="0"/>
          </a:xfrm>
          <a:prstGeom prst="straightConnector1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直線接點 35"/>
          <p:cNvCxnSpPr/>
          <p:nvPr/>
        </p:nvCxnSpPr>
        <p:spPr bwMode="auto">
          <a:xfrm>
            <a:off x="3155391" y="1504368"/>
            <a:ext cx="536420" cy="0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/>
          <p:cNvCxnSpPr/>
          <p:nvPr/>
        </p:nvCxnSpPr>
        <p:spPr bwMode="auto">
          <a:xfrm>
            <a:off x="3691811" y="1504368"/>
            <a:ext cx="0" cy="2644712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36063"/>
            <a:ext cx="2830885" cy="5090953"/>
          </a:xfrm>
          <a:prstGeom prst="rect">
            <a:avLst/>
          </a:prstGeom>
        </p:spPr>
      </p:pic>
      <p:sp>
        <p:nvSpPr>
          <p:cNvPr id="86" name="圓角矩形 85"/>
          <p:cNvSpPr/>
          <p:nvPr/>
        </p:nvSpPr>
        <p:spPr bwMode="auto">
          <a:xfrm>
            <a:off x="251520" y="1988840"/>
            <a:ext cx="3172088" cy="3456384"/>
          </a:xfrm>
          <a:prstGeom prst="roundRect">
            <a:avLst>
              <a:gd name="adj" fmla="val 1016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87" name="圓角矩形 86"/>
          <p:cNvSpPr/>
          <p:nvPr/>
        </p:nvSpPr>
        <p:spPr bwMode="auto">
          <a:xfrm>
            <a:off x="6660232" y="3501008"/>
            <a:ext cx="1542537" cy="1132985"/>
          </a:xfrm>
          <a:prstGeom prst="roundRect">
            <a:avLst>
              <a:gd name="adj" fmla="val 1016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800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Activity Recognition of Training Mode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AR model of training mode has two main </a:t>
            </a:r>
            <a:r>
              <a:rPr lang="en-US" altLang="zh-TW" dirty="0" smtClean="0"/>
              <a:t>layer</a:t>
            </a:r>
          </a:p>
          <a:p>
            <a:r>
              <a:rPr lang="en-US" altLang="zh-TW" dirty="0" smtClean="0"/>
              <a:t>First layer contains two </a:t>
            </a:r>
            <a:r>
              <a:rPr lang="en-US" altLang="zh-TW" dirty="0"/>
              <a:t>separated AR models for ambient and vital sign </a:t>
            </a:r>
            <a:r>
              <a:rPr lang="en-US" altLang="zh-TW" dirty="0" smtClean="0"/>
              <a:t>data</a:t>
            </a:r>
          </a:p>
          <a:p>
            <a:pPr lvl="1"/>
            <a:r>
              <a:rPr lang="en-US" altLang="zh-TW" dirty="0" smtClean="0"/>
              <a:t>A KNN model for ambient data</a:t>
            </a:r>
          </a:p>
          <a:p>
            <a:pPr lvl="1"/>
            <a:r>
              <a:rPr lang="en-US" altLang="zh-TW" dirty="0" smtClean="0"/>
              <a:t>A topic model DPMM for vital sign data</a:t>
            </a:r>
          </a:p>
          <a:p>
            <a:r>
              <a:rPr lang="en-US" altLang="zh-TW" dirty="0" smtClean="0"/>
              <a:t>Second layer integrates the results from ambient and vital sign and builds the AR model</a:t>
            </a:r>
          </a:p>
          <a:p>
            <a:r>
              <a:rPr lang="en-US" altLang="zh-TW" dirty="0" smtClean="0"/>
              <a:t>Training data are categorized by the AR model of training mode</a:t>
            </a:r>
          </a:p>
          <a:p>
            <a:pPr lvl="1"/>
            <a:r>
              <a:rPr lang="en-US" altLang="zh-TW" dirty="0" smtClean="0"/>
              <a:t>Users only need to label each category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766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Activity Recognition of Training Mode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To achieve lower efforts on labeling, the AR model in training mode should not require prior knowledge</a:t>
            </a:r>
          </a:p>
          <a:p>
            <a:pPr lvl="1"/>
            <a:r>
              <a:rPr lang="en-US" altLang="zh-TW" dirty="0" smtClean="0"/>
              <a:t>Supervised learning needs to give ground truths on data</a:t>
            </a:r>
          </a:p>
          <a:p>
            <a:pPr lvl="1"/>
            <a:r>
              <a:rPr lang="en-US" altLang="zh-TW" dirty="0" smtClean="0"/>
              <a:t>Some unsupervised learning requires prior knowledge, </a:t>
            </a:r>
            <a:r>
              <a:rPr lang="en-US" altLang="zh-TW" i="1" dirty="0" smtClean="0"/>
              <a:t>e.g.</a:t>
            </a:r>
            <a:r>
              <a:rPr lang="en-US" altLang="zh-TW" dirty="0" smtClean="0"/>
              <a:t>, K-means should gives a specific number k</a:t>
            </a:r>
          </a:p>
          <a:p>
            <a:r>
              <a:rPr lang="en-US" altLang="zh-TW" dirty="0" smtClean="0"/>
              <a:t>Non-parametric methodologies are necessary to build the AR model</a:t>
            </a:r>
          </a:p>
          <a:p>
            <a:r>
              <a:rPr lang="en-US" altLang="zh-TW" dirty="0" smtClean="0"/>
              <a:t>The proposed activity recognition model is a non-parametric hierarchical activity recognition model (NHARM)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569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</a:t>
            </a:r>
            <a:r>
              <a:rPr lang="en-US" altLang="zh-TW" dirty="0" smtClean="0"/>
              <a:t>of Ambient 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We are monitoring environment state by current sensors, lumen sensor and switch sensors</a:t>
            </a:r>
          </a:p>
          <a:p>
            <a:r>
              <a:rPr lang="en-US" altLang="zh-TW" dirty="0" smtClean="0"/>
              <a:t>Because ambient sensors </a:t>
            </a:r>
            <a:r>
              <a:rPr lang="en-US" altLang="zh-TW" dirty="0"/>
              <a:t>are triggered by human </a:t>
            </a:r>
            <a:r>
              <a:rPr lang="en-US" altLang="zh-TW" dirty="0" smtClean="0"/>
              <a:t>activity, their </a:t>
            </a:r>
            <a:r>
              <a:rPr lang="en-US" altLang="zh-TW" dirty="0"/>
              <a:t>data </a:t>
            </a:r>
            <a:r>
              <a:rPr lang="en-US" altLang="zh-TW" dirty="0" smtClean="0"/>
              <a:t>extracts </a:t>
            </a:r>
            <a:r>
              <a:rPr lang="en-US" altLang="zh-TW" dirty="0"/>
              <a:t>as Boolean </a:t>
            </a:r>
            <a:r>
              <a:rPr lang="en-US" altLang="zh-TW" dirty="0" smtClean="0"/>
              <a:t>variable</a:t>
            </a:r>
          </a:p>
          <a:p>
            <a:r>
              <a:rPr lang="en-US" altLang="zh-TW" dirty="0" smtClean="0"/>
              <a:t>If </a:t>
            </a:r>
            <a:r>
              <a:rPr lang="en-US" altLang="zh-TW" dirty="0"/>
              <a:t>a value of input sensor data is higher than </a:t>
            </a:r>
            <a:r>
              <a:rPr lang="en-US" altLang="zh-TW" dirty="0" smtClean="0"/>
              <a:t>the threshold </a:t>
            </a:r>
            <a:r>
              <a:rPr lang="en-US" altLang="zh-TW" i="1" dirty="0" smtClean="0"/>
              <a:t>T</a:t>
            </a:r>
            <a:r>
              <a:rPr lang="en-US" altLang="zh-TW" dirty="0"/>
              <a:t>, the activity status of its appliance is “On”; otherwise it is “Off</a:t>
            </a:r>
            <a:r>
              <a:rPr lang="en-US" altLang="zh-TW" dirty="0" smtClean="0"/>
              <a:t>”.</a:t>
            </a:r>
          </a:p>
          <a:p>
            <a:pPr lvl="1"/>
            <a:endParaRPr lang="zh-TW" altLang="en-US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17</a:t>
            </a:fld>
            <a:endParaRPr lang="zh-TW" altLang="en-US" dirty="0"/>
          </a:p>
        </p:txBody>
      </p:sp>
      <p:pic>
        <p:nvPicPr>
          <p:cNvPr id="5" name="圖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488857"/>
            <a:ext cx="2705100" cy="1907540"/>
          </a:xfrm>
          <a:prstGeom prst="rect">
            <a:avLst/>
          </a:prstGeom>
          <a:noFill/>
        </p:spPr>
      </p:pic>
      <p:pic>
        <p:nvPicPr>
          <p:cNvPr id="6" name="圖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488857"/>
            <a:ext cx="2545715" cy="1914525"/>
          </a:xfrm>
          <a:prstGeom prst="rect">
            <a:avLst/>
          </a:prstGeom>
          <a:noFill/>
        </p:spPr>
      </p:pic>
      <p:sp>
        <p:nvSpPr>
          <p:cNvPr id="7" name="文字方塊 6"/>
          <p:cNvSpPr txBox="1"/>
          <p:nvPr/>
        </p:nvSpPr>
        <p:spPr>
          <a:xfrm>
            <a:off x="1557627" y="6396397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tx2">
                    <a:lumMod val="75000"/>
                  </a:schemeClr>
                </a:solidFill>
              </a:rPr>
              <a:t>Current Sensor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56814" y="6402814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tx2">
                    <a:lumMod val="75000"/>
                  </a:schemeClr>
                </a:solidFill>
              </a:rPr>
              <a:t>Lumen Sensor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81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Ambient 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11480" cy="4895850"/>
          </a:xfrm>
        </p:spPr>
        <p:txBody>
          <a:bodyPr/>
          <a:lstStyle/>
          <a:p>
            <a:r>
              <a:rPr lang="en-US" altLang="zh-TW" dirty="0"/>
              <a:t>Using k-nearest neighbor (KNN) to build the activity recognition model </a:t>
            </a:r>
            <a:endParaRPr lang="en-US" altLang="zh-TW" dirty="0" smtClean="0"/>
          </a:p>
          <a:p>
            <a:r>
              <a:rPr lang="en-US" altLang="zh-TW" dirty="0" smtClean="0"/>
              <a:t>Before building model, deciding </a:t>
            </a:r>
            <a:r>
              <a:rPr lang="en-US" altLang="zh-TW" dirty="0"/>
              <a:t>cluster heads </a:t>
            </a:r>
            <a:r>
              <a:rPr lang="en-US" altLang="zh-TW" dirty="0" smtClean="0"/>
              <a:t>is necessary</a:t>
            </a:r>
          </a:p>
          <a:p>
            <a:r>
              <a:rPr lang="en-US" altLang="zh-TW" dirty="0" smtClean="0"/>
              <a:t>The cluster head is decided by time-frequency (TF) of instances</a:t>
            </a:r>
          </a:p>
          <a:p>
            <a:pPr lvl="1"/>
            <a:r>
              <a:rPr lang="en-US" altLang="zh-TW" dirty="0"/>
              <a:t>If </a:t>
            </a:r>
            <a:r>
              <a:rPr lang="en-US" altLang="zh-TW" dirty="0" smtClean="0"/>
              <a:t>an instance’ </a:t>
            </a:r>
            <a:r>
              <a:rPr lang="en-US" altLang="zh-TW" dirty="0"/>
              <a:t>TF is higher than 1%, we regard this case as one of cluster </a:t>
            </a:r>
            <a:r>
              <a:rPr lang="en-US" altLang="zh-TW" dirty="0" smtClean="0"/>
              <a:t>head</a:t>
            </a:r>
          </a:p>
          <a:p>
            <a:r>
              <a:rPr lang="en-US" altLang="zh-TW" dirty="0"/>
              <a:t> </a:t>
            </a:r>
            <a:r>
              <a:rPr lang="en-US" altLang="zh-TW" dirty="0"/>
              <a:t>The features’ dimension is the number of </a:t>
            </a:r>
            <a:r>
              <a:rPr lang="en-US" altLang="zh-TW" dirty="0" smtClean="0"/>
              <a:t>sensors </a:t>
            </a:r>
            <a:r>
              <a:rPr lang="en-US" altLang="zh-TW" i="1" dirty="0" smtClean="0"/>
              <a:t>m</a:t>
            </a:r>
            <a:endParaRPr lang="zh-TW" altLang="en-US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485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Ambient Part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511480" cy="4895850"/>
              </a:xfrm>
            </p:spPr>
            <p:txBody>
              <a:bodyPr/>
              <a:lstStyle/>
              <a:p>
                <a:r>
                  <a:rPr lang="en-US" altLang="zh-TW" dirty="0" smtClean="0"/>
                  <a:t>Let </a:t>
                </a:r>
                <a14:m>
                  <m:oMath xmlns:m="http://schemas.openxmlformats.org/officeDocument/2006/math">
                    <m:r>
                      <a:rPr lang="en-US" altLang="zh-TW" i="1"/>
                      <m:t>𝑇</m:t>
                    </m:r>
                    <m:r>
                      <a:rPr lang="en-US" altLang="zh-TW"/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TW" altLang="zh-TW" i="1"/>
                        </m:ctrlPr>
                      </m:dPr>
                      <m:e>
                        <m:sSub>
                          <m:sSubPr>
                            <m:ctrlPr>
                              <a:rPr lang="zh-TW" altLang="zh-TW" i="1"/>
                            </m:ctrlPr>
                          </m:sSubPr>
                          <m:e>
                            <m:r>
                              <a:rPr lang="en-US" altLang="zh-TW" i="1"/>
                              <m:t>𝑥</m:t>
                            </m:r>
                          </m:e>
                          <m:sub>
                            <m:r>
                              <a:rPr lang="en-US" altLang="zh-TW" i="1"/>
                              <m:t>1</m:t>
                            </m:r>
                          </m:sub>
                        </m:sSub>
                        <m:r>
                          <a:rPr lang="en-US" altLang="zh-TW"/>
                          <m:t>,…,</m:t>
                        </m:r>
                        <m:sSub>
                          <m:sSubPr>
                            <m:ctrlPr>
                              <a:rPr lang="zh-TW" altLang="zh-TW" i="1"/>
                            </m:ctrlPr>
                          </m:sSubPr>
                          <m:e>
                            <m:r>
                              <a:rPr lang="en-US" altLang="zh-TW" i="1"/>
                              <m:t>𝑥</m:t>
                            </m:r>
                          </m:e>
                          <m:sub>
                            <m:r>
                              <a:rPr lang="en-US" altLang="zh-TW" i="1"/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 be the training </a:t>
                </a:r>
                <a:r>
                  <a:rPr lang="en-US" altLang="zh-TW" dirty="0" smtClean="0"/>
                  <a:t>set,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/>
                        </m:ctrlPr>
                      </m:sSubPr>
                      <m:e>
                        <m:r>
                          <a:rPr lang="en-US" altLang="zh-TW" i="1"/>
                          <m:t>𝑥</m:t>
                        </m:r>
                      </m:e>
                      <m:sub>
                        <m:r>
                          <a:rPr lang="en-US" altLang="zh-TW" i="1"/>
                          <m:t>𝑖</m:t>
                        </m:r>
                      </m:sub>
                    </m:sSub>
                    <m:r>
                      <a:rPr lang="en-US" altLang="zh-TW" i="1"/>
                      <m:t>∈</m:t>
                    </m:r>
                    <m:sSup>
                      <m:sSupPr>
                        <m:ctrlPr>
                          <a:rPr lang="zh-TW" altLang="zh-TW" i="1"/>
                        </m:ctrlPr>
                      </m:sSupPr>
                      <m:e>
                        <m:r>
                          <a:rPr lang="en-US" altLang="zh-TW" i="1"/>
                          <m:t>𝑅</m:t>
                        </m:r>
                      </m:e>
                      <m:sup>
                        <m:r>
                          <a:rPr lang="en-US" altLang="zh-TW" i="1"/>
                          <m:t>𝑚</m:t>
                        </m:r>
                      </m:sup>
                    </m:sSup>
                  </m:oMath>
                </a14:m>
                <a:r>
                  <a:rPr lang="en-US" altLang="zh-TW" dirty="0"/>
                  <a:t> </a:t>
                </a:r>
                <a:endParaRPr lang="en-US" altLang="zh-TW" dirty="0" smtClean="0"/>
              </a:p>
              <a:p>
                <a:r>
                  <a:rPr lang="en-US" altLang="zh-TW" dirty="0" smtClean="0"/>
                  <a:t>The </a:t>
                </a:r>
                <a:r>
                  <a:rPr lang="en-US" altLang="zh-TW" dirty="0"/>
                  <a:t>similarity measurement uses Manhattan </a:t>
                </a:r>
                <a:r>
                  <a:rPr lang="en-US" altLang="zh-TW" dirty="0" smtClean="0"/>
                  <a:t>distance</a:t>
                </a:r>
              </a:p>
              <a:p>
                <a:endParaRPr lang="en-US" altLang="zh-TW" i="1" dirty="0"/>
              </a:p>
              <a:p>
                <a:pPr marL="0" indent="0">
                  <a:buNone/>
                </a:pPr>
                <a:endParaRPr lang="en-US" altLang="zh-TW" i="1" dirty="0"/>
              </a:p>
              <a:p>
                <a:r>
                  <a:rPr lang="en-US" altLang="zh-TW" dirty="0" smtClean="0"/>
                  <a:t>The identity function</a:t>
                </a:r>
              </a:p>
              <a:p>
                <a:pPr marL="0" indent="0">
                  <a:buNone/>
                </a:pPr>
                <a:r>
                  <a:rPr lang="en-US" altLang="zh-TW" i="1" dirty="0" smtClean="0"/>
                  <a:t/>
                </a:r>
                <a:br>
                  <a:rPr lang="en-US" altLang="zh-TW" i="1" dirty="0" smtClean="0"/>
                </a:br>
                <a:endParaRPr lang="en-US" altLang="zh-TW" i="1" dirty="0" smtClean="0"/>
              </a:p>
              <a:p>
                <a:pPr lvl="1"/>
                <a:r>
                  <a:rPr lang="en-US" altLang="zh-TW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is the </a:t>
                </a:r>
                <a:r>
                  <a:rPr lang="en-US" altLang="zh-TW" dirty="0"/>
                  <a:t>cluster </a:t>
                </a:r>
                <a:r>
                  <a:rPr lang="en-US" altLang="zh-TW" dirty="0" smtClean="0"/>
                  <a:t>head for </a:t>
                </a:r>
                <a:r>
                  <a:rPr lang="en-US" altLang="zh-TW" dirty="0" err="1" smtClean="0"/>
                  <a:t>i</a:t>
                </a:r>
                <a:r>
                  <a:rPr lang="en-US" altLang="zh-TW" baseline="30000" dirty="0" err="1" smtClean="0"/>
                  <a:t>th</a:t>
                </a:r>
                <a:r>
                  <a:rPr lang="en-US" altLang="zh-TW" dirty="0" smtClean="0"/>
                  <a:t> </a:t>
                </a:r>
                <a:r>
                  <a:rPr lang="en-US" altLang="zh-TW" dirty="0"/>
                  <a:t>neighbor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The </a:t>
                </a:r>
                <a:r>
                  <a:rPr lang="en-US" altLang="zh-TW" dirty="0"/>
                  <a:t>number of neighbors with cluster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en-US" altLang="zh-TW" i="1" dirty="0"/>
              </a:p>
              <a:p>
                <a:endParaRPr lang="zh-TW" altLang="en-US" i="1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511480" cy="4895850"/>
              </a:xfrm>
              <a:blipFill rotWithShape="0">
                <a:blip r:embed="rId2"/>
                <a:stretch>
                  <a:fillRect l="-501" t="-1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19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907704" y="2420888"/>
                <a:ext cx="4027028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TW" altLang="en-US" sz="20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TW" altLang="en-US" sz="20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2420888"/>
                <a:ext cx="4027028" cy="9326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2332360" y="3841414"/>
                <a:ext cx="4531084" cy="778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TW" altLang="en-US" sz="2000" i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𝑡h𝑒𝑛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  <m:e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𝑡h𝑒𝑛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360" y="3841414"/>
                <a:ext cx="4531084" cy="77886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2987824" y="5765089"/>
                <a:ext cx="2541400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TW" altLang="en-US" sz="2000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zh-TW" altLang="en-US" sz="2000" i="0">
                              <a:latin typeface="Cambria Math" panose="02040503050406030204" pitchFamily="18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5765089"/>
                <a:ext cx="2541400" cy="8392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08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Outline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608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latin typeface="Helvetica"/>
                <a:cs typeface="Helvetica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latin typeface="Helvetica"/>
                <a:cs typeface="Helvetica"/>
              </a:rPr>
              <a:t>Activity Recognition</a:t>
            </a:r>
          </a:p>
          <a:p>
            <a:pPr>
              <a:lnSpc>
                <a:spcPct val="200000"/>
              </a:lnSpc>
            </a:pPr>
            <a:r>
              <a:rPr lang="en-US" altLang="zh-TW" b="1" dirty="0">
                <a:latin typeface="Helvetica"/>
                <a:cs typeface="Helvetica"/>
              </a:rPr>
              <a:t>Activity of Daily Living-aware Elderly </a:t>
            </a:r>
            <a:r>
              <a:rPr lang="en-US" altLang="zh-TW" b="1" dirty="0" smtClean="0">
                <a:latin typeface="Helvetica"/>
                <a:cs typeface="Helvetica"/>
              </a:rPr>
              <a:t>Healthcare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rgbClr val="FF0000"/>
                </a:solidFill>
                <a:latin typeface="Helvetica"/>
                <a:cs typeface="Helvetica"/>
              </a:rPr>
              <a:t>Evaluation</a:t>
            </a:r>
            <a:endParaRPr lang="en-US" altLang="zh-TW" sz="2600" b="1" dirty="0" smtClean="0">
              <a:solidFill>
                <a:srgbClr val="FF0000"/>
              </a:solidFill>
              <a:latin typeface="Helvetica"/>
              <a:cs typeface="Helvetic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latin typeface="Helvetica"/>
                <a:cs typeface="Helvetica"/>
              </a:rPr>
              <a:t>Conclusion and Future Work</a:t>
            </a:r>
            <a:endParaRPr lang="zh-TW" altLang="en-US" sz="2600" b="1" dirty="0" smtClean="0">
              <a:latin typeface="Helvetica"/>
              <a:cs typeface="Helvetica"/>
            </a:endParaRPr>
          </a:p>
        </p:txBody>
      </p:sp>
      <p:sp>
        <p:nvSpPr>
          <p:cNvPr id="46083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AC564B-1D8F-4A1A-B038-D7B02C6DA516}" type="slidenum">
              <a:rPr lang="zh-TW" altLang="en-US" smtClean="0">
                <a:ea typeface="新細明體" charset="-120"/>
              </a:rPr>
              <a:pPr/>
              <a:t>2</a:t>
            </a:fld>
            <a:endParaRPr lang="en-US" altLang="zh-TW" dirty="0" smtClean="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Ambient Part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511480" cy="4895850"/>
              </a:xfrm>
            </p:spPr>
            <p:txBody>
              <a:bodyPr/>
              <a:lstStyle/>
              <a:p>
                <a:r>
                  <a:rPr lang="en-US" altLang="zh-TW" dirty="0"/>
                  <a:t>The function of weight voting is used to determine </a:t>
                </a:r>
                <a:r>
                  <a:rPr lang="en-US" altLang="zh-TW" dirty="0" smtClean="0"/>
                  <a:t>one instance </a:t>
                </a:r>
                <a:r>
                  <a:rPr lang="en-US" altLang="zh-TW" dirty="0"/>
                  <a:t>belongs to which </a:t>
                </a:r>
                <a:r>
                  <a:rPr lang="en-US" altLang="zh-TW" dirty="0" smtClean="0"/>
                  <a:t>cluster</a:t>
                </a:r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r>
                  <a:rPr lang="en-US" altLang="zh-TW" dirty="0"/>
                  <a:t>The instance will belong to the closet cluster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/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/>
                          <m:t>c</m:t>
                        </m:r>
                      </m:e>
                      <m:sup>
                        <m:r>
                          <a:rPr lang="en-US" altLang="zh-TW" i="1"/>
                          <m:t>∗</m:t>
                        </m:r>
                      </m:sup>
                    </m:sSup>
                  </m:oMath>
                </a14:m>
                <a:endParaRPr lang="en-US" altLang="zh-TW" dirty="0" smtClean="0"/>
              </a:p>
              <a:p>
                <a:endParaRPr lang="en-US" altLang="zh-TW" dirty="0" smtClean="0"/>
              </a:p>
              <a:p>
                <a:endParaRPr lang="zh-TW" altLang="en-US" i="1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511480" cy="4895850"/>
              </a:xfrm>
              <a:blipFill rotWithShape="0">
                <a:blip r:embed="rId2"/>
                <a:stretch>
                  <a:fillRect l="-501" t="-1121" r="-15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20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3635896" y="2348880"/>
                <a:ext cx="1310167" cy="670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den>
                      </m:f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2348880"/>
                <a:ext cx="1310167" cy="6706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2741619" y="3996856"/>
                <a:ext cx="3523144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0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TW" altLang="en-US" sz="200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TW" altLang="en-US" sz="2000" i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m:rPr>
                          <m:sty m:val="p"/>
                        </m:rPr>
                        <a:rPr lang="zh-TW" altLang="en-US" sz="2000" i="0"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TW" altLang="en-US" sz="2000" i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19" y="3996856"/>
                <a:ext cx="3523144" cy="8392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20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</a:t>
            </a:r>
            <a:r>
              <a:rPr lang="en-US" altLang="zh-TW" dirty="0" smtClean="0"/>
              <a:t>Vital Sign </a:t>
            </a:r>
            <a:r>
              <a:rPr lang="en-US" altLang="zh-TW" dirty="0"/>
              <a:t>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763000" cy="4895850"/>
          </a:xfrm>
        </p:spPr>
        <p:txBody>
          <a:bodyPr/>
          <a:lstStyle/>
          <a:p>
            <a:r>
              <a:rPr lang="en-US" altLang="zh-TW" dirty="0"/>
              <a:t>A wearable device “Zen watch” is used to monitor human’s </a:t>
            </a:r>
            <a:r>
              <a:rPr lang="en-US" altLang="zh-TW" dirty="0" smtClean="0"/>
              <a:t>behavior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sensors on Zen watch are accelerometer and </a:t>
            </a:r>
            <a:r>
              <a:rPr lang="en-US" altLang="zh-TW" dirty="0" smtClean="0"/>
              <a:t>gyroscope</a:t>
            </a:r>
          </a:p>
          <a:p>
            <a:r>
              <a:rPr lang="en-US" altLang="zh-TW" dirty="0" smtClean="0"/>
              <a:t>The behavior of human can be categorized to two types: static and dynamic behaviors</a:t>
            </a:r>
          </a:p>
          <a:p>
            <a:pPr lvl="1"/>
            <a:r>
              <a:rPr lang="en-US" altLang="zh-TW" dirty="0" smtClean="0"/>
              <a:t>We consider each are “posture” and “motion”</a:t>
            </a:r>
          </a:p>
          <a:p>
            <a:pPr lvl="1"/>
            <a:r>
              <a:rPr lang="en-US" altLang="zh-TW" dirty="0" smtClean="0"/>
              <a:t>Posture: hand is usually turning </a:t>
            </a:r>
            <a:r>
              <a:rPr lang="en-US" altLang="zh-TW" dirty="0"/>
              <a:t>in a fixed </a:t>
            </a:r>
            <a:r>
              <a:rPr lang="en-US" altLang="zh-TW" dirty="0" smtClean="0"/>
              <a:t>direction </a:t>
            </a:r>
          </a:p>
          <a:p>
            <a:pPr lvl="1"/>
            <a:r>
              <a:rPr lang="en-US" altLang="zh-TW" dirty="0" smtClean="0"/>
              <a:t>Motion: hand is always moving but </a:t>
            </a:r>
            <a:r>
              <a:rPr lang="en-US" altLang="zh-TW" dirty="0"/>
              <a:t>not turning in a fixed direction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21</a:t>
            </a:fld>
            <a:endParaRPr lang="zh-TW" altLang="en-US" dirty="0"/>
          </a:p>
        </p:txBody>
      </p:sp>
      <p:grpSp>
        <p:nvGrpSpPr>
          <p:cNvPr id="25" name="群組 24"/>
          <p:cNvGrpSpPr/>
          <p:nvPr/>
        </p:nvGrpSpPr>
        <p:grpSpPr>
          <a:xfrm>
            <a:off x="2243687" y="5244322"/>
            <a:ext cx="1759314" cy="1613678"/>
            <a:chOff x="2243687" y="5244322"/>
            <a:chExt cx="1759314" cy="161367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243687" y="5244322"/>
              <a:ext cx="1759314" cy="1613678"/>
            </a:xfrm>
            <a:prstGeom prst="rect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</p:pic>
        <p:sp>
          <p:nvSpPr>
            <p:cNvPr id="7" name="文字方塊 6"/>
            <p:cNvSpPr txBox="1"/>
            <p:nvPr/>
          </p:nvSpPr>
          <p:spPr>
            <a:xfrm>
              <a:off x="2300574" y="5264113"/>
              <a:ext cx="1086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Reading</a:t>
              </a:r>
              <a:endParaRPr lang="zh-TW" alt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線單箭頭接點 8"/>
            <p:cNvCxnSpPr/>
            <p:nvPr/>
          </p:nvCxnSpPr>
          <p:spPr bwMode="auto">
            <a:xfrm flipH="1" flipV="1">
              <a:off x="2933516" y="5805264"/>
              <a:ext cx="270332" cy="17494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2" name="群組 31"/>
          <p:cNvGrpSpPr/>
          <p:nvPr/>
        </p:nvGrpSpPr>
        <p:grpSpPr>
          <a:xfrm>
            <a:off x="5148064" y="5170632"/>
            <a:ext cx="1728192" cy="1714752"/>
            <a:chOff x="4860032" y="5170632"/>
            <a:chExt cx="1728192" cy="1714752"/>
          </a:xfrm>
        </p:grpSpPr>
        <p:grpSp>
          <p:nvGrpSpPr>
            <p:cNvPr id="26" name="群組 25"/>
            <p:cNvGrpSpPr/>
            <p:nvPr/>
          </p:nvGrpSpPr>
          <p:grpSpPr>
            <a:xfrm>
              <a:off x="4860032" y="5170632"/>
              <a:ext cx="1728192" cy="1714752"/>
              <a:chOff x="4860032" y="5170632"/>
              <a:chExt cx="1728192" cy="1714752"/>
            </a:xfrm>
          </p:grpSpPr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0032" y="5170632"/>
                <a:ext cx="1728192" cy="1714752"/>
              </a:xfrm>
              <a:prstGeom prst="rect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</p:pic>
          <p:cxnSp>
            <p:nvCxnSpPr>
              <p:cNvPr id="14" name="直線單箭頭接點 13"/>
              <p:cNvCxnSpPr/>
              <p:nvPr/>
            </p:nvCxnSpPr>
            <p:spPr bwMode="auto">
              <a:xfrm>
                <a:off x="6032596" y="6151292"/>
                <a:ext cx="267596" cy="230036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8" name="直線單箭頭接點 17"/>
              <p:cNvCxnSpPr/>
              <p:nvPr/>
            </p:nvCxnSpPr>
            <p:spPr bwMode="auto">
              <a:xfrm flipH="1">
                <a:off x="5692450" y="6151292"/>
                <a:ext cx="253452" cy="137626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3" name="文字方塊 22"/>
              <p:cNvSpPr txBox="1"/>
              <p:nvPr/>
            </p:nvSpPr>
            <p:spPr>
              <a:xfrm>
                <a:off x="4860032" y="5264113"/>
                <a:ext cx="10864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 smtClean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Sweeping</a:t>
                </a:r>
                <a:endParaRPr lang="zh-TW" altLang="en-US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" name="弧形 29"/>
            <p:cNvSpPr/>
            <p:nvPr/>
          </p:nvSpPr>
          <p:spPr bwMode="auto">
            <a:xfrm rot="8716777">
              <a:off x="5717850" y="5715627"/>
              <a:ext cx="648072" cy="686251"/>
            </a:xfrm>
            <a:prstGeom prst="arc">
              <a:avLst/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31" name="弧形 30"/>
            <p:cNvSpPr/>
            <p:nvPr/>
          </p:nvSpPr>
          <p:spPr bwMode="auto">
            <a:xfrm rot="8716777">
              <a:off x="5790067" y="5824721"/>
              <a:ext cx="480096" cy="508379"/>
            </a:xfrm>
            <a:prstGeom prst="arc">
              <a:avLst/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1485252" y="5820712"/>
            <a:ext cx="937116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Posture</a:t>
            </a:r>
            <a:endParaRPr lang="zh-TW" alt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514149" y="5820712"/>
            <a:ext cx="902811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</a:t>
            </a:r>
            <a:endParaRPr lang="zh-TW" alt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2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</a:t>
            </a:r>
            <a:r>
              <a:rPr lang="en-US" altLang="zh-TW" dirty="0" smtClean="0"/>
              <a:t>Vital Sign </a:t>
            </a:r>
            <a:r>
              <a:rPr lang="en-US" altLang="zh-TW" dirty="0"/>
              <a:t>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367464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To detect posture and motion actions by monitoring the device’s orientation and acceleration variable</a:t>
            </a:r>
          </a:p>
          <a:p>
            <a:pPr lvl="1"/>
            <a:r>
              <a:rPr lang="en-US" altLang="zh-TW" dirty="0"/>
              <a:t>Orientation captures from accelerometer and gyro</a:t>
            </a:r>
          </a:p>
          <a:p>
            <a:pPr lvl="1"/>
            <a:r>
              <a:rPr lang="en-US" altLang="zh-TW" dirty="0"/>
              <a:t>Condensing the raw data as mean or </a:t>
            </a:r>
            <a:r>
              <a:rPr lang="en-US" altLang="zh-TW" dirty="0" smtClean="0"/>
              <a:t>variance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en-US" altLang="zh-TW" dirty="0" smtClean="0"/>
              <a:t>Orientation helps to detect “Posture” action</a:t>
            </a:r>
          </a:p>
          <a:p>
            <a:r>
              <a:rPr lang="en-US" altLang="zh-TW" dirty="0" smtClean="0"/>
              <a:t>Acceleration helps to detect “Motion” action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22</a:t>
            </a:fld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247388"/>
              </p:ext>
            </p:extLst>
          </p:nvPr>
        </p:nvGraphicFramePr>
        <p:xfrm>
          <a:off x="2517594" y="3284984"/>
          <a:ext cx="6096000" cy="1981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Orientations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Accelerations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Mean</a:t>
                      </a:r>
                      <a:r>
                        <a:rPr lang="en-US" altLang="zh-TW" sz="2000" baseline="0" dirty="0" smtClean="0"/>
                        <a:t> of Pitch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Mean of each axis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Mean of Roll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Variance of each axis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Angle variation</a:t>
                      </a:r>
                      <a:r>
                        <a:rPr lang="en-US" altLang="zh-TW" sz="2000" baseline="0" dirty="0" smtClean="0"/>
                        <a:t> of Pitch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Signal</a:t>
                      </a:r>
                      <a:r>
                        <a:rPr lang="en-US" altLang="zh-TW" sz="2000" baseline="0" dirty="0" smtClean="0"/>
                        <a:t> vector magnitude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Angle</a:t>
                      </a:r>
                      <a:r>
                        <a:rPr lang="en-US" altLang="zh-TW" sz="2000" baseline="0" dirty="0" smtClean="0"/>
                        <a:t> variation of Roll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/>
          <a:srcRect t="6038" r="4566"/>
          <a:stretch/>
        </p:blipFill>
        <p:spPr>
          <a:xfrm>
            <a:off x="0" y="3573016"/>
            <a:ext cx="2381846" cy="15842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484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</a:t>
            </a:r>
            <a:r>
              <a:rPr lang="en-US" altLang="zh-TW" dirty="0" smtClean="0"/>
              <a:t>Vital Sign </a:t>
            </a:r>
            <a:r>
              <a:rPr lang="en-US" altLang="zh-TW" dirty="0"/>
              <a:t>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atterns of wearable sensor data</a:t>
            </a:r>
          </a:p>
          <a:p>
            <a:pPr lvl="1"/>
            <a:r>
              <a:rPr lang="en-US" altLang="zh-TW" dirty="0"/>
              <a:t>Each feature </a:t>
            </a:r>
            <a:r>
              <a:rPr lang="en-US" altLang="zh-TW" dirty="0" smtClean="0"/>
              <a:t>inside </a:t>
            </a:r>
            <a:r>
              <a:rPr lang="en-US" altLang="zh-TW" dirty="0"/>
              <a:t>the wrist watch indicates a waving action </a:t>
            </a:r>
          </a:p>
          <a:p>
            <a:pPr lvl="1"/>
            <a:r>
              <a:rPr lang="en-US" altLang="zh-TW" dirty="0"/>
              <a:t>Numbers of consecutive waving motions can be associated with a specific </a:t>
            </a:r>
            <a:r>
              <a:rPr lang="en-US" altLang="zh-TW" dirty="0" smtClean="0"/>
              <a:t>activity</a:t>
            </a:r>
          </a:p>
          <a:p>
            <a:r>
              <a:rPr lang="en-US" altLang="zh-TW" dirty="0" smtClean="0"/>
              <a:t>A </a:t>
            </a:r>
            <a:r>
              <a:rPr lang="en-US" altLang="zh-TW" dirty="0"/>
              <a:t>topic model is proposed to infer one minute </a:t>
            </a:r>
            <a:r>
              <a:rPr lang="en-US" altLang="zh-TW" dirty="0" smtClean="0"/>
              <a:t>behavior</a:t>
            </a:r>
          </a:p>
          <a:p>
            <a:pPr lvl="1"/>
            <a:r>
              <a:rPr lang="en-US" altLang="zh-TW" dirty="0" smtClean="0"/>
              <a:t>It can a</a:t>
            </a:r>
            <a:r>
              <a:rPr lang="en-US" altLang="zh-TW" dirty="0"/>
              <a:t>utomatically extract activity </a:t>
            </a:r>
            <a:r>
              <a:rPr lang="en-US" altLang="zh-TW" dirty="0" smtClean="0"/>
              <a:t>patterns </a:t>
            </a:r>
            <a:r>
              <a:rPr lang="en-US" altLang="zh-TW" dirty="0"/>
              <a:t>from </a:t>
            </a:r>
            <a:r>
              <a:rPr lang="en-US" altLang="zh-TW" dirty="0" smtClean="0"/>
              <a:t>sensor data</a:t>
            </a:r>
          </a:p>
          <a:p>
            <a:pPr lvl="1"/>
            <a:r>
              <a:rPr lang="en-US" altLang="zh-TW" dirty="0" smtClean="0"/>
              <a:t>Taking </a:t>
            </a:r>
            <a:r>
              <a:rPr lang="en-US" altLang="zh-TW" dirty="0"/>
              <a:t>each feature collected every second as “</a:t>
            </a:r>
            <a:r>
              <a:rPr lang="en-US" altLang="zh-TW" dirty="0" smtClean="0"/>
              <a:t>word” and 11 </a:t>
            </a:r>
            <a:r>
              <a:rPr lang="en-US" altLang="zh-TW" dirty="0"/>
              <a:t>words construct a </a:t>
            </a:r>
            <a:r>
              <a:rPr lang="en-US" altLang="zh-TW" dirty="0" smtClean="0"/>
              <a:t>vocabulary</a:t>
            </a:r>
          </a:p>
          <a:p>
            <a:pPr marL="342900" lvl="1" indent="-342900">
              <a:buFont typeface="Wingdings" pitchFamily="2" charset="2"/>
              <a:buChar char="¡"/>
            </a:pPr>
            <a:r>
              <a:rPr lang="en-US" altLang="zh-TW" sz="2400" dirty="0" smtClean="0"/>
              <a:t>A sequence of vocabularies represents one topic</a:t>
            </a:r>
            <a:endParaRPr lang="en-US" altLang="zh-TW" sz="2400" dirty="0"/>
          </a:p>
          <a:p>
            <a:pPr lvl="1"/>
            <a:r>
              <a:rPr lang="en-US" altLang="zh-TW" dirty="0" smtClean="0"/>
              <a:t>An activity is considered as one document which has its topic</a:t>
            </a:r>
          </a:p>
          <a:p>
            <a:pPr lvl="1"/>
            <a:r>
              <a:rPr lang="en-US" altLang="zh-TW" dirty="0" smtClean="0"/>
              <a:t>A waving motion is considered as one waving motion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967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</a:t>
            </a:r>
            <a:r>
              <a:rPr lang="en-US" altLang="zh-TW" dirty="0" smtClean="0"/>
              <a:t>Vital Sign </a:t>
            </a:r>
            <a:r>
              <a:rPr lang="en-US" altLang="zh-TW" dirty="0"/>
              <a:t>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The topic model is constructed by two layers </a:t>
            </a:r>
            <a:r>
              <a:rPr lang="en-US" altLang="zh-TW" dirty="0" err="1" smtClean="0"/>
              <a:t>Dirichlet</a:t>
            </a:r>
            <a:r>
              <a:rPr lang="en-US" altLang="zh-TW" dirty="0" smtClean="0"/>
              <a:t> process mixture model (2LDPMM)</a:t>
            </a:r>
          </a:p>
          <a:p>
            <a:r>
              <a:rPr lang="en-US" altLang="zh-TW" dirty="0" smtClean="0"/>
              <a:t>2LDPMM is a non-parametric unsupervised learning inference model</a:t>
            </a:r>
          </a:p>
          <a:p>
            <a:pPr lvl="1"/>
            <a:r>
              <a:rPr lang="en-US" altLang="zh-TW" dirty="0" smtClean="0"/>
              <a:t>It’s </a:t>
            </a:r>
            <a:r>
              <a:rPr lang="en-US" altLang="zh-TW" dirty="0"/>
              <a:t>hard to define the specific number of kinds of hand’s waving </a:t>
            </a:r>
            <a:r>
              <a:rPr lang="en-US" altLang="zh-TW" dirty="0" smtClean="0"/>
              <a:t>motions</a:t>
            </a:r>
          </a:p>
          <a:p>
            <a:pPr lvl="1"/>
            <a:r>
              <a:rPr lang="en-US" altLang="zh-TW" dirty="0" smtClean="0"/>
              <a:t>2LDPMM is a data-driven method, so</a:t>
            </a:r>
            <a:r>
              <a:rPr lang="en-US" altLang="zh-TW" dirty="0"/>
              <a:t> </a:t>
            </a:r>
            <a:r>
              <a:rPr lang="en-US" altLang="zh-TW" dirty="0" smtClean="0"/>
              <a:t>it </a:t>
            </a:r>
            <a:r>
              <a:rPr lang="en-US" altLang="zh-TW" dirty="0"/>
              <a:t>can find different kinds of hand’s waving motion from raw data without given a specific </a:t>
            </a:r>
            <a:r>
              <a:rPr lang="en-US" altLang="zh-TW" dirty="0" smtClean="0"/>
              <a:t>number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010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</a:t>
            </a:r>
            <a:r>
              <a:rPr lang="en-US" altLang="zh-TW" dirty="0" smtClean="0"/>
              <a:t>Vital Sign </a:t>
            </a:r>
            <a:r>
              <a:rPr lang="en-US" altLang="zh-TW" dirty="0"/>
              <a:t>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The topic model is constructed by two layers </a:t>
            </a:r>
            <a:r>
              <a:rPr lang="en-US" altLang="zh-TW" dirty="0" err="1" smtClean="0"/>
              <a:t>Dirichlet</a:t>
            </a:r>
            <a:r>
              <a:rPr lang="en-US" altLang="zh-TW" dirty="0" smtClean="0"/>
              <a:t> process mixture model (2LDPMM)</a:t>
            </a:r>
          </a:p>
          <a:p>
            <a:pPr lvl="1"/>
            <a:r>
              <a:rPr lang="en-US" altLang="zh-TW" dirty="0"/>
              <a:t>First Layer </a:t>
            </a:r>
            <a:r>
              <a:rPr lang="en-US" altLang="zh-TW" dirty="0" smtClean="0"/>
              <a:t>recognizes </a:t>
            </a:r>
            <a:r>
              <a:rPr lang="en-US" altLang="zh-TW" dirty="0"/>
              <a:t>waving motion</a:t>
            </a:r>
          </a:p>
          <a:p>
            <a:pPr lvl="1"/>
            <a:r>
              <a:rPr lang="en-US" altLang="zh-TW" dirty="0"/>
              <a:t>Second Layer </a:t>
            </a:r>
            <a:r>
              <a:rPr lang="en-US" altLang="zh-TW" dirty="0" smtClean="0"/>
              <a:t>recognizes </a:t>
            </a:r>
            <a:r>
              <a:rPr lang="en-US" altLang="zh-TW" dirty="0"/>
              <a:t>activity by concatenating 60 successive waving </a:t>
            </a:r>
            <a:r>
              <a:rPr lang="en-US" altLang="zh-TW" dirty="0" smtClean="0"/>
              <a:t>motions</a:t>
            </a:r>
          </a:p>
          <a:p>
            <a:r>
              <a:rPr lang="en-US" altLang="zh-TW" dirty="0" smtClean="0"/>
              <a:t>2LDPMM is a non-parametric unsupervised learning inference model</a:t>
            </a:r>
          </a:p>
          <a:p>
            <a:pPr lvl="1"/>
            <a:r>
              <a:rPr lang="en-US" altLang="zh-TW" dirty="0" smtClean="0"/>
              <a:t>It’s </a:t>
            </a:r>
            <a:r>
              <a:rPr lang="en-US" altLang="zh-TW" dirty="0"/>
              <a:t>hard to define the specific number of kinds of hand’s waving </a:t>
            </a:r>
            <a:r>
              <a:rPr lang="en-US" altLang="zh-TW" dirty="0" smtClean="0"/>
              <a:t>motions</a:t>
            </a:r>
          </a:p>
          <a:p>
            <a:pPr lvl="1"/>
            <a:r>
              <a:rPr lang="en-US" altLang="zh-TW" dirty="0" smtClean="0"/>
              <a:t>2LDPMM is a data-driven method, so</a:t>
            </a:r>
            <a:r>
              <a:rPr lang="en-US" altLang="zh-TW" dirty="0"/>
              <a:t> </a:t>
            </a:r>
            <a:r>
              <a:rPr lang="en-US" altLang="zh-TW" dirty="0" smtClean="0"/>
              <a:t>it </a:t>
            </a:r>
            <a:r>
              <a:rPr lang="en-US" altLang="zh-TW" dirty="0"/>
              <a:t>can find different kinds of hand’s waving motion from raw data without given a specific </a:t>
            </a:r>
            <a:r>
              <a:rPr lang="en-US" altLang="zh-TW" dirty="0" smtClean="0"/>
              <a:t>number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895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Dirichlet</a:t>
            </a:r>
            <a:r>
              <a:rPr lang="en-US" altLang="zh-TW" dirty="0"/>
              <a:t> </a:t>
            </a:r>
            <a:r>
              <a:rPr lang="en-US" altLang="zh-TW" dirty="0" smtClean="0"/>
              <a:t>Process Mixture Model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Dirichlet distribution is the conjugate prior of multinomial distribution</a:t>
                </a:r>
              </a:p>
              <a:p>
                <a:r>
                  <a:rPr lang="en-US" altLang="zh-TW" dirty="0" smtClean="0"/>
                  <a:t>Binomial distribution</a:t>
                </a:r>
              </a:p>
              <a:p>
                <a:pPr marL="0" indent="0">
                  <a:buNone/>
                </a:pPr>
                <a:endParaRPr lang="en-US" altLang="zh-TW" sz="5400" dirty="0"/>
              </a:p>
              <a:p>
                <a:r>
                  <a:rPr lang="en-US" altLang="zh-TW" dirty="0" smtClean="0"/>
                  <a:t>Multinomial distribution</a:t>
                </a:r>
              </a:p>
              <a:p>
                <a:endParaRPr lang="en-US" altLang="zh-TW" sz="1100" dirty="0" smtClean="0"/>
              </a:p>
              <a:p>
                <a:endParaRPr lang="en-US" altLang="zh-TW" sz="1100" dirty="0"/>
              </a:p>
              <a:p>
                <a:endParaRPr lang="en-US" altLang="zh-TW" sz="1100" dirty="0" smtClean="0"/>
              </a:p>
              <a:p>
                <a:endParaRPr lang="en-US" altLang="zh-TW" sz="1100" dirty="0"/>
              </a:p>
              <a:p>
                <a:endParaRPr lang="en-US" altLang="zh-TW" sz="1100" dirty="0" smtClean="0"/>
              </a:p>
              <a:p>
                <a:pPr lvl="1"/>
                <a:r>
                  <a:rPr lang="en-US" altLang="zh-TW" dirty="0" smtClean="0"/>
                  <a:t>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nary>
                  </m:oMath>
                </a14:m>
                <a:r>
                  <a:rPr lang="en-US" altLang="zh-TW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dirty="0" smtClean="0"/>
              </a:p>
              <a:p>
                <a:endParaRPr lang="en-US" altLang="zh-TW" dirty="0" smtClean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blipFill rotWithShape="0">
                <a:blip r:embed="rId3"/>
                <a:stretch>
                  <a:fillRect l="-493" t="-1121" b="-1158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26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2593522" y="4499220"/>
                <a:ext cx="4230452" cy="666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nary>
                            <m:naryPr>
                              <m:chr m:val="∏"/>
                              <m:limLoc m:val="subSup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</m:nary>
                        </m:den>
                      </m:f>
                      <m:sSubSup>
                        <m:sSub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522" y="4499220"/>
                <a:ext cx="4230452" cy="6660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2630743" y="2996952"/>
                <a:ext cx="3830600" cy="544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743" y="2996952"/>
                <a:ext cx="3830600" cy="5442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60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Dirichlet</a:t>
            </a:r>
            <a:r>
              <a:rPr lang="en-US" altLang="zh-TW" dirty="0"/>
              <a:t> </a:t>
            </a:r>
            <a:r>
              <a:rPr lang="en-US" altLang="zh-TW" dirty="0" smtClean="0"/>
              <a:t>Process Mixture Model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Dirichlet distribution is the conjugate prior of multinomial distribution</a:t>
                </a:r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altLang="zh-TW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Two parameters</a:t>
                </a:r>
              </a:p>
              <a:p>
                <a:pPr lvl="1"/>
                <a:r>
                  <a:rPr lang="en-US" altLang="zh-TW" dirty="0" smtClean="0"/>
                  <a:t>Concentration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b="0" dirty="0" smtClean="0"/>
              </a:p>
              <a:p>
                <a:pPr lvl="1"/>
                <a:r>
                  <a:rPr lang="en-US" altLang="zh-TW" dirty="0" smtClean="0"/>
                  <a:t>Base measure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altLang="zh-TW" dirty="0" smtClean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blipFill rotWithShape="0">
                <a:blip r:embed="rId3"/>
                <a:stretch>
                  <a:fillRect l="-493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27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2516109" y="2492896"/>
                <a:ext cx="3974165" cy="750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limLoc m:val="subSup"/>
                              <m:supHide m:val="on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l-GR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∏"/>
                          <m:supHide m:val="on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9" y="2492896"/>
                <a:ext cx="3974165" cy="7500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群組 16"/>
          <p:cNvGrpSpPr/>
          <p:nvPr/>
        </p:nvGrpSpPr>
        <p:grpSpPr>
          <a:xfrm>
            <a:off x="861794" y="5305349"/>
            <a:ext cx="1733808" cy="1508027"/>
            <a:chOff x="861794" y="5305349"/>
            <a:chExt cx="1733808" cy="1508027"/>
          </a:xfrm>
        </p:grpSpPr>
        <p:pic>
          <p:nvPicPr>
            <p:cNvPr id="8" name="Picture 2" descr="http://www.columbia.edu/%7Ecjd11/charles_dimaggio/DIRE/resources/Bayes/Bayes1/dirichlet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772" b="58005"/>
            <a:stretch/>
          </p:blipFill>
          <p:spPr bwMode="auto">
            <a:xfrm>
              <a:off x="901621" y="5305349"/>
              <a:ext cx="1654155" cy="1219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61794" y="6559460"/>
                  <a:ext cx="173380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 </m:t>
                      </m:r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a14:m>
                  <a:r>
                    <a:rPr lang="zh-TW" altLang="en-US" sz="1050" dirty="0" smtClean="0">
                      <a:solidFill>
                        <a:srgbClr val="8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a14:m>
                  <a:endParaRPr lang="zh-TW" altLang="en-US" sz="1050" dirty="0">
                    <a:solidFill>
                      <a:srgbClr val="800000"/>
                    </a:solidFill>
                  </a:endParaRPr>
                </a:p>
              </p:txBody>
            </p:sp>
          </mc:Choice>
          <mc:Fallback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794" y="6559460"/>
                  <a:ext cx="1733808" cy="25391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群組 15"/>
          <p:cNvGrpSpPr/>
          <p:nvPr/>
        </p:nvGrpSpPr>
        <p:grpSpPr>
          <a:xfrm>
            <a:off x="2843808" y="5298112"/>
            <a:ext cx="1706557" cy="1532280"/>
            <a:chOff x="2659772" y="5298112"/>
            <a:chExt cx="1706557" cy="1532280"/>
          </a:xfrm>
        </p:grpSpPr>
        <p:pic>
          <p:nvPicPr>
            <p:cNvPr id="9" name="Picture 2" descr="http://www.columbia.edu/%7Ecjd11/charles_dimaggio/DIRE/resources/Bayes/Bayes1/dirichlet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91" b="57756"/>
            <a:stretch/>
          </p:blipFill>
          <p:spPr bwMode="auto">
            <a:xfrm>
              <a:off x="2711177" y="5298112"/>
              <a:ext cx="1572791" cy="1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2659772" y="6576476"/>
                  <a:ext cx="1706557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=10 </m:t>
                      </m:r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a14:m>
                  <a:r>
                    <a:rPr lang="zh-TW" altLang="en-US" sz="1050" dirty="0" smtClean="0">
                      <a:solidFill>
                        <a:srgbClr val="8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a14:m>
                  <a:endParaRPr lang="zh-TW" altLang="en-US" sz="1050" dirty="0">
                    <a:solidFill>
                      <a:srgbClr val="800000"/>
                    </a:solidFill>
                  </a:endParaRPr>
                </a:p>
              </p:txBody>
            </p:sp>
          </mc:Choice>
          <mc:Fallback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9772" y="6576476"/>
                  <a:ext cx="1706557" cy="25391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/>
          <p:cNvGrpSpPr/>
          <p:nvPr/>
        </p:nvGrpSpPr>
        <p:grpSpPr>
          <a:xfrm>
            <a:off x="4854830" y="5298112"/>
            <a:ext cx="1706557" cy="1488584"/>
            <a:chOff x="4470779" y="5301208"/>
            <a:chExt cx="1706557" cy="1488584"/>
          </a:xfrm>
        </p:grpSpPr>
        <p:pic>
          <p:nvPicPr>
            <p:cNvPr id="2050" name="Picture 2" descr="http://www.columbia.edu/%7Ecjd11/charles_dimaggio/DIRE/resources/Bayes/Bayes1/dirichlet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319" r="48808" b="5544"/>
            <a:stretch/>
          </p:blipFill>
          <p:spPr bwMode="auto">
            <a:xfrm>
              <a:off x="4502087" y="5301208"/>
              <a:ext cx="1652985" cy="122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4470779" y="6535876"/>
                  <a:ext cx="1706557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 </m:t>
                      </m:r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a14:m>
                  <a:r>
                    <a:rPr lang="zh-TW" altLang="en-US" sz="1050" dirty="0" smtClean="0">
                      <a:solidFill>
                        <a:srgbClr val="8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a14:m>
                  <a:endParaRPr lang="zh-TW" altLang="en-US" sz="1050" dirty="0">
                    <a:solidFill>
                      <a:srgbClr val="800000"/>
                    </a:solidFill>
                  </a:endParaRPr>
                </a:p>
              </p:txBody>
            </p:sp>
          </mc:Choice>
          <mc:Fallback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779" y="6535876"/>
                  <a:ext cx="1706557" cy="2539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群組 10"/>
          <p:cNvGrpSpPr/>
          <p:nvPr/>
        </p:nvGrpSpPr>
        <p:grpSpPr>
          <a:xfrm>
            <a:off x="6906027" y="5298112"/>
            <a:ext cx="1706557" cy="1453026"/>
            <a:chOff x="6331023" y="5301208"/>
            <a:chExt cx="1706557" cy="1453026"/>
          </a:xfrm>
        </p:grpSpPr>
        <p:pic>
          <p:nvPicPr>
            <p:cNvPr id="10" name="Picture 2" descr="http://www.columbia.edu/%7Ecjd11/charles_dimaggio/DIRE/resources/Bayes/Bayes1/dirichlet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33" t="53576" b="4287"/>
            <a:stretch/>
          </p:blipFill>
          <p:spPr bwMode="auto">
            <a:xfrm>
              <a:off x="6364146" y="5301208"/>
              <a:ext cx="1584374" cy="1224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6331023" y="6500318"/>
                  <a:ext cx="1706557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 </m:t>
                      </m:r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3.5</m:t>
                      </m:r>
                    </m:oMath>
                  </a14:m>
                  <a:r>
                    <a:rPr lang="zh-TW" altLang="en-US" sz="1050" dirty="0" smtClean="0">
                      <a:solidFill>
                        <a:srgbClr val="8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a14:m>
                  <a:endParaRPr lang="zh-TW" altLang="en-US" sz="1050" dirty="0">
                    <a:solidFill>
                      <a:srgbClr val="800000"/>
                    </a:solidFill>
                  </a:endParaRPr>
                </a:p>
              </p:txBody>
            </p:sp>
          </mc:Choice>
          <mc:Fallback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023" y="6500318"/>
                  <a:ext cx="1706557" cy="25391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6937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Dirichlet</a:t>
            </a:r>
            <a:r>
              <a:rPr lang="en-US" altLang="zh-TW" dirty="0"/>
              <a:t> </a:t>
            </a:r>
            <a:r>
              <a:rPr lang="en-US" altLang="zh-TW" dirty="0" smtClean="0"/>
              <a:t>Process Mixture Model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Dirichlet process (DP) is an infinite-dimensional generalization of </a:t>
                </a:r>
                <a:r>
                  <a:rPr lang="en-US" altLang="zh-TW" dirty="0" err="1" smtClean="0"/>
                  <a:t>Dirichlet</a:t>
                </a:r>
                <a:r>
                  <a:rPr lang="en-US" altLang="zh-TW" dirty="0" smtClean="0"/>
                  <a:t> distribution</a:t>
                </a:r>
              </a:p>
              <a:p>
                <a:r>
                  <a:rPr lang="en-US" altLang="zh-TW" dirty="0" smtClean="0"/>
                  <a:t>DP also has two parameters</a:t>
                </a:r>
              </a:p>
              <a:p>
                <a:pPr lvl="1"/>
                <a:r>
                  <a:rPr lang="en-US" altLang="zh-TW" dirty="0" smtClean="0"/>
                  <a:t>Strength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dirty="0" smtClean="0"/>
                  <a:t> likes an inverse-variance of DP</a:t>
                </a:r>
              </a:p>
              <a:p>
                <a:pPr lvl="1"/>
                <a:r>
                  <a:rPr lang="en-US" altLang="zh-TW" dirty="0" smtClean="0"/>
                  <a:t>Base distribution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TW" dirty="0" smtClean="0"/>
                  <a:t> likes the mean of DP</a:t>
                </a:r>
              </a:p>
              <a:p>
                <a:r>
                  <a:rPr lang="en-US" altLang="zh-TW" dirty="0" smtClean="0"/>
                  <a:t>If for any partition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 smtClean="0"/>
                  <a:t> of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𝕩</m:t>
                    </m:r>
                  </m:oMath>
                </a14:m>
                <a:r>
                  <a:rPr lang="en-US" altLang="zh-TW" dirty="0" smtClean="0"/>
                  <a:t>:</a:t>
                </a: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blipFill rotWithShape="0">
                <a:blip r:embed="rId3"/>
                <a:stretch>
                  <a:fillRect l="-493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28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3491880" y="4725144"/>
                <a:ext cx="1901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DP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4725144"/>
                <a:ext cx="1901674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1441443" y="4221088"/>
                <a:ext cx="6534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/>
                <a:endParaRPr lang="zh-TW" altLang="en-US" sz="2400" dirty="0"/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443" y="4221088"/>
                <a:ext cx="653460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26" r="-1213" b="-377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824" y="5184611"/>
            <a:ext cx="3122315" cy="170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0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Dirichlet</a:t>
            </a:r>
            <a:r>
              <a:rPr lang="en-US" altLang="zh-TW" dirty="0"/>
              <a:t> </a:t>
            </a:r>
            <a:r>
              <a:rPr lang="en-US" altLang="zh-TW" dirty="0" smtClean="0"/>
              <a:t>Process Mixture Model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DPMM generalizes finite mixture models</a:t>
                </a:r>
              </a:p>
              <a:p>
                <a:pPr lvl="1"/>
                <a:r>
                  <a:rPr lang="en-US" altLang="zh-TW" dirty="0" smtClean="0"/>
                  <a:t>The number of mixture components can be infinite</a:t>
                </a:r>
              </a:p>
              <a:p>
                <a:r>
                  <a:rPr lang="en-US" altLang="zh-TW" dirty="0" smtClean="0"/>
                  <a:t>Using the </a:t>
                </a:r>
                <a:r>
                  <a:rPr lang="en-US" altLang="zh-TW" dirty="0" err="1" smtClean="0"/>
                  <a:t>Dirichlet</a:t>
                </a:r>
                <a:r>
                  <a:rPr lang="en-US" altLang="zh-TW" dirty="0" smtClean="0"/>
                  <a:t> distribution to construct a finite mixture model</a:t>
                </a:r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sz="1400" dirty="0" smtClean="0"/>
              </a:p>
              <a:p>
                <a:pPr lvl="1"/>
                <a:r>
                  <a:rPr lang="en-US" altLang="zh-TW" dirty="0" smtClean="0"/>
                  <a:t>A data point is drawn from the mixture model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 smtClean="0"/>
              </a:p>
              <a:p>
                <a:pPr lvl="1"/>
                <a:endParaRPr lang="en-US" altLang="zh-TW" dirty="0" smtClean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blipFill rotWithShape="0">
                <a:blip r:embed="rId3"/>
                <a:stretch>
                  <a:fillRect l="-493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29</a:t>
            </a:fld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1977523" y="3212976"/>
            <a:ext cx="5051337" cy="1788897"/>
            <a:chOff x="1475656" y="3861048"/>
            <a:chExt cx="5051337" cy="178889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2675735" y="3861048"/>
                  <a:ext cx="3116879" cy="11440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1,…,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</m:oMath>
                  </a14:m>
                  <a:endParaRPr lang="en-US" altLang="zh-TW" sz="2400" i="1" dirty="0" smtClean="0">
                    <a:latin typeface="Cambria Math" panose="02040503050406030204" pitchFamily="18" charset="0"/>
                  </a:endParaRPr>
                </a:p>
                <a:p>
                  <a:pPr/>
                  <a:r>
                    <a:rPr lang="en-US" altLang="zh-TW" sz="2400" b="0" i="1" dirty="0" smtClean="0">
                      <a:latin typeface="Cambria Math" panose="02040503050406030204" pitchFamily="18" charset="0"/>
                    </a:rPr>
                    <a:t/>
                  </a:r>
                  <a:br>
                    <a:rPr lang="en-US" altLang="zh-TW" sz="2400" b="0" i="1" dirty="0" smtClean="0">
                      <a:latin typeface="Cambria Math" panose="02040503050406030204" pitchFamily="18" charset="0"/>
                    </a:rPr>
                  </a:br>
                  <a:endParaRPr lang="en-US" altLang="zh-TW" sz="2400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5735" y="3861048"/>
                  <a:ext cx="3116879" cy="11440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320" t="-79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矩形 5"/>
                <p:cNvSpPr/>
                <p:nvPr/>
              </p:nvSpPr>
              <p:spPr>
                <a:xfrm>
                  <a:off x="1475656" y="4149080"/>
                  <a:ext cx="4531177" cy="7454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𝐷𝑖𝑟𝑖𝑐h𝑙𝑒𝑡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f>
                              <m:f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656" y="4149080"/>
                  <a:ext cx="4531177" cy="74546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矩形 6"/>
                <p:cNvSpPr/>
                <p:nvPr/>
              </p:nvSpPr>
              <p:spPr>
                <a:xfrm>
                  <a:off x="2627784" y="4735689"/>
                  <a:ext cx="389920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𝑀𝑢𝑙𝑡𝑖𝑛𝑜𝑚𝑖𝑎𝑙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7784" y="4735689"/>
                  <a:ext cx="3899209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矩形 11"/>
                <p:cNvSpPr/>
                <p:nvPr/>
              </p:nvSpPr>
              <p:spPr>
                <a:xfrm>
                  <a:off x="2627784" y="5152245"/>
                  <a:ext cx="1814664" cy="4977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7784" y="5152245"/>
                  <a:ext cx="1814664" cy="49770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97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3129651" y="5405762"/>
                <a:ext cx="2557302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51" y="5405762"/>
                <a:ext cx="2557302" cy="95782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67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Aging </a:t>
            </a:r>
            <a:r>
              <a:rPr lang="en-US" altLang="zh-TW" dirty="0"/>
              <a:t>Population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World’s population has become older </a:t>
            </a:r>
          </a:p>
          <a:p>
            <a:pPr lvl="1" algn="just"/>
            <a:r>
              <a:rPr lang="en-US" altLang="zh-TW" dirty="0"/>
              <a:t>Population aging </a:t>
            </a:r>
          </a:p>
          <a:p>
            <a:pPr lvl="2" algn="just"/>
            <a:r>
              <a:rPr lang="en-US" altLang="zh-TW" dirty="0"/>
              <a:t>The shift of a country’s median age toward elder age </a:t>
            </a:r>
          </a:p>
          <a:p>
            <a:pPr lvl="1" algn="just"/>
            <a:r>
              <a:rPr lang="en-US" altLang="zh-TW" dirty="0"/>
              <a:t>Prediction of world’s median age </a:t>
            </a:r>
          </a:p>
          <a:p>
            <a:pPr lvl="2" algn="just"/>
            <a:r>
              <a:rPr lang="en-US" altLang="zh-TW" sz="1800" dirty="0"/>
              <a:t>2000</a:t>
            </a:r>
            <a:r>
              <a:rPr lang="zh-TW" altLang="en-US" sz="1800" dirty="0"/>
              <a:t>：</a:t>
            </a:r>
            <a:r>
              <a:rPr lang="en-US" altLang="zh-TW" sz="1800" dirty="0"/>
              <a:t>26.6 years</a:t>
            </a:r>
          </a:p>
          <a:p>
            <a:pPr lvl="2" algn="just"/>
            <a:r>
              <a:rPr lang="en-US" altLang="zh-TW" sz="1800" dirty="0"/>
              <a:t>2050</a:t>
            </a:r>
            <a:r>
              <a:rPr lang="zh-TW" altLang="en-US" sz="1800" dirty="0"/>
              <a:t>：</a:t>
            </a:r>
            <a:r>
              <a:rPr lang="en-US" altLang="zh-TW" sz="1800" dirty="0"/>
              <a:t>37.3 years</a:t>
            </a:r>
          </a:p>
          <a:p>
            <a:pPr lvl="2" algn="just"/>
            <a:r>
              <a:rPr lang="en-US" altLang="zh-TW" sz="1800" dirty="0"/>
              <a:t>2100</a:t>
            </a:r>
            <a:r>
              <a:rPr lang="zh-TW" altLang="en-US" sz="1800" dirty="0"/>
              <a:t>：</a:t>
            </a:r>
            <a:r>
              <a:rPr lang="en-US" altLang="zh-TW" sz="1800" dirty="0"/>
              <a:t>45.6 years</a:t>
            </a:r>
          </a:p>
          <a:p>
            <a:pPr algn="just"/>
            <a:r>
              <a:rPr lang="en-US" altLang="zh-TW" dirty="0"/>
              <a:t>Aged population in Japan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</a:t>
            </a:fld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1531491" y="4775497"/>
            <a:ext cx="6280869" cy="1533823"/>
            <a:chOff x="1619672" y="4991520"/>
            <a:chExt cx="5967561" cy="1389807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5000202"/>
              <a:ext cx="2895600" cy="138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4991520"/>
              <a:ext cx="2943225" cy="138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192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Dirichlet</a:t>
            </a:r>
            <a:r>
              <a:rPr lang="en-US" altLang="zh-TW" dirty="0"/>
              <a:t> </a:t>
            </a:r>
            <a:r>
              <a:rPr lang="en-US" altLang="zh-TW" dirty="0" smtClean="0"/>
              <a:t>Process Mixture Model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Using the </a:t>
                </a:r>
                <a:r>
                  <a:rPr lang="en-US" altLang="zh-TW" dirty="0" err="1" smtClean="0"/>
                  <a:t>Dirichlet</a:t>
                </a:r>
                <a:r>
                  <a:rPr lang="en-US" altLang="zh-TW" dirty="0" smtClean="0"/>
                  <a:t> process to construct an infinite mixture model</a:t>
                </a:r>
              </a:p>
              <a:p>
                <a:pPr lvl="1"/>
                <a:r>
                  <a:rPr lang="en-US" altLang="zh-TW" dirty="0" smtClean="0"/>
                  <a:t>In other words, let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altLang="zh-TW" dirty="0" smtClean="0"/>
              </a:p>
              <a:p>
                <a:pPr lvl="1"/>
                <a:endParaRPr lang="en-US" altLang="zh-TW" dirty="0" smtClean="0"/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 smtClean="0"/>
              </a:p>
              <a:p>
                <a:pPr marL="457200" lvl="1" indent="0">
                  <a:buNone/>
                </a:pPr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The mixture model becomes </a:t>
                </a:r>
                <a:endParaRPr lang="en-US" altLang="zh-TW" dirty="0"/>
              </a:p>
              <a:p>
                <a:endParaRPr lang="en-US" altLang="zh-TW" dirty="0" smtClean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blipFill rotWithShape="0">
                <a:blip r:embed="rId3"/>
                <a:stretch>
                  <a:fillRect l="-493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30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2339752" y="5062935"/>
                <a:ext cx="2557302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062935"/>
                <a:ext cx="2557302" cy="9578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2411760" y="2874143"/>
            <a:ext cx="1801244" cy="1295444"/>
            <a:chOff x="2741504" y="3450193"/>
            <a:chExt cx="1801244" cy="129544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2843808" y="3904384"/>
                  <a:ext cx="75572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altLang="zh-TW" sz="240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3808" y="3904384"/>
                  <a:ext cx="75572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871" r="-8871" b="-180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矩形 11"/>
                <p:cNvSpPr/>
                <p:nvPr/>
              </p:nvSpPr>
              <p:spPr>
                <a:xfrm>
                  <a:off x="2741504" y="4283972"/>
                  <a:ext cx="171604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504" y="4283972"/>
                  <a:ext cx="1716047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2839461" y="3450193"/>
                  <a:ext cx="170328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𝐷𝑃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TW" sz="240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9461" y="3450193"/>
                  <a:ext cx="1703287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943" r="-6093" b="-377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40152" y="2348880"/>
            <a:ext cx="2462065" cy="33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7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</a:t>
            </a:r>
            <a:r>
              <a:rPr lang="en-US" altLang="zh-TW" dirty="0" smtClean="0"/>
              <a:t>Vital Sign </a:t>
            </a:r>
            <a:r>
              <a:rPr lang="en-US" altLang="zh-TW" dirty="0"/>
              <a:t>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In the dataset of vital sign data, both topics and vocabularies have the </a:t>
            </a:r>
            <a:r>
              <a:rPr lang="en-US" altLang="zh-TW" dirty="0" err="1" smtClean="0"/>
              <a:t>Dirichlet</a:t>
            </a:r>
            <a:r>
              <a:rPr lang="en-US" altLang="zh-TW" dirty="0" smtClean="0"/>
              <a:t> prior</a:t>
            </a:r>
          </a:p>
          <a:p>
            <a:r>
              <a:rPr lang="en-US" altLang="zh-TW" dirty="0" smtClean="0"/>
              <a:t>2LDPMM recognizes vocabulary in first layer and recognizes topic in second layer</a:t>
            </a:r>
          </a:p>
          <a:p>
            <a:pPr lvl="1"/>
            <a:r>
              <a:rPr lang="en-US" altLang="zh-TW" dirty="0" smtClean="0"/>
              <a:t>Concatenating 60 successive vocabularies as one document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31</a:t>
            </a:fld>
            <a:endParaRPr lang="zh-TW" altLang="en-US" dirty="0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4665331"/>
              </p:ext>
            </p:extLst>
          </p:nvPr>
        </p:nvGraphicFramePr>
        <p:xfrm>
          <a:off x="6660232" y="4005064"/>
          <a:ext cx="2034007" cy="174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圖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5251861"/>
              </p:ext>
            </p:extLst>
          </p:nvPr>
        </p:nvGraphicFramePr>
        <p:xfrm>
          <a:off x="524969" y="4025578"/>
          <a:ext cx="2034007" cy="174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圖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566150"/>
              </p:ext>
            </p:extLst>
          </p:nvPr>
        </p:nvGraphicFramePr>
        <p:xfrm>
          <a:off x="4485409" y="4025578"/>
          <a:ext cx="2034007" cy="174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1573018" y="5836618"/>
            <a:ext cx="6271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occurrence time of different vocabularies in four topics</a:t>
            </a:r>
            <a:endParaRPr lang="zh-TW" altLang="en-US" sz="20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圖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3484243"/>
              </p:ext>
            </p:extLst>
          </p:nvPr>
        </p:nvGraphicFramePr>
        <p:xfrm>
          <a:off x="2483768" y="4022019"/>
          <a:ext cx="2088232" cy="1789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2915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640960" cy="679104"/>
          </a:xfrm>
        </p:spPr>
        <p:txBody>
          <a:bodyPr/>
          <a:lstStyle/>
          <a:p>
            <a:r>
              <a:rPr lang="en-US" altLang="zh-TW" dirty="0" smtClean="0"/>
              <a:t>AR model of Ambient and Vital Sign Fusion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Fusing ambient and vital sign information to detect more precise living activity</a:t>
            </a:r>
          </a:p>
          <a:p>
            <a:pPr lvl="1"/>
            <a:r>
              <a:rPr lang="en-US" altLang="zh-TW" dirty="0"/>
              <a:t>Considering each cluster of 2LDPMM is a sensor</a:t>
            </a:r>
          </a:p>
          <a:p>
            <a:pPr lvl="1"/>
            <a:r>
              <a:rPr lang="en-US" altLang="zh-TW" dirty="0"/>
              <a:t>Each sensor is used to sensing a specific activity</a:t>
            </a:r>
          </a:p>
          <a:p>
            <a:r>
              <a:rPr lang="en-US" altLang="zh-TW" dirty="0" smtClean="0"/>
              <a:t>We can snapshot sensors’ active status from both ambient and vital sign sensors in the same time</a:t>
            </a:r>
          </a:p>
          <a:p>
            <a:pPr marL="342900" lvl="1" indent="-342900">
              <a:buFont typeface="Wingdings" pitchFamily="2" charset="2"/>
              <a:buChar char="¡"/>
            </a:pPr>
            <a:r>
              <a:rPr lang="en-US" altLang="zh-TW" sz="2600" dirty="0"/>
              <a:t>Each cluster </a:t>
            </a:r>
            <a:r>
              <a:rPr lang="en-US" altLang="zh-TW" sz="2600" dirty="0" smtClean="0"/>
              <a:t>of second layer clustering result means </a:t>
            </a:r>
            <a:r>
              <a:rPr lang="en-US" altLang="zh-TW" sz="2600" dirty="0"/>
              <a:t>one living </a:t>
            </a:r>
            <a:r>
              <a:rPr lang="en-US" altLang="zh-TW" sz="2600" dirty="0" smtClean="0"/>
              <a:t>activity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User can only label those clusters</a:t>
            </a:r>
          </a:p>
          <a:p>
            <a:pPr lvl="1"/>
            <a:r>
              <a:rPr lang="en-US" altLang="zh-TW" dirty="0" smtClean="0"/>
              <a:t>Reducing the high burden on labeling data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783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640960" cy="679104"/>
          </a:xfrm>
        </p:spPr>
        <p:txBody>
          <a:bodyPr/>
          <a:lstStyle/>
          <a:p>
            <a:r>
              <a:rPr lang="en-US" altLang="zh-TW" dirty="0" smtClean="0"/>
              <a:t>AR model of Ambient and Vital Sign Fusion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Using k-nearest neighbor (KNN) to build second layer activity </a:t>
                </a:r>
                <a:r>
                  <a:rPr lang="en-US" altLang="zh-TW" dirty="0"/>
                  <a:t>recognition </a:t>
                </a:r>
                <a:r>
                  <a:rPr lang="en-US" altLang="zh-TW" dirty="0" smtClean="0"/>
                  <a:t>model</a:t>
                </a:r>
              </a:p>
              <a:p>
                <a:r>
                  <a:rPr lang="en-US" altLang="zh-TW" dirty="0"/>
                  <a:t>Based on the results of first layer, we can find time frequency (TF) of both ambient and vital sign </a:t>
                </a:r>
                <a:r>
                  <a:rPr lang="en-US" altLang="zh-TW" dirty="0" smtClean="0"/>
                  <a:t>instances</a:t>
                </a:r>
                <a:endParaRPr lang="zh-TW" altLang="en-US" dirty="0"/>
              </a:p>
              <a:p>
                <a:r>
                  <a:rPr lang="en-US" altLang="zh-TW" dirty="0" smtClean="0"/>
                  <a:t>The </a:t>
                </a:r>
                <a:r>
                  <a:rPr lang="en-US" altLang="zh-TW" dirty="0"/>
                  <a:t>cluster head is </a:t>
                </a:r>
                <a:r>
                  <a:rPr lang="en-US" altLang="zh-TW" dirty="0" smtClean="0"/>
                  <a:t>also decided </a:t>
                </a:r>
                <a:r>
                  <a:rPr lang="en-US" altLang="zh-TW" dirty="0"/>
                  <a:t>by </a:t>
                </a:r>
                <a:r>
                  <a:rPr lang="en-US" altLang="zh-TW" dirty="0" smtClean="0"/>
                  <a:t>TF</a:t>
                </a:r>
              </a:p>
              <a:p>
                <a:pPr lvl="1"/>
                <a:r>
                  <a:rPr lang="en-US" altLang="zh-TW" dirty="0" smtClean="0"/>
                  <a:t>If </a:t>
                </a:r>
                <a:r>
                  <a:rPr lang="en-US" altLang="zh-TW" dirty="0"/>
                  <a:t>an instance’ TF is higher than 1%, we regard this case as one of cluster </a:t>
                </a:r>
                <a:r>
                  <a:rPr lang="en-US" altLang="zh-TW" dirty="0" smtClean="0"/>
                  <a:t>head</a:t>
                </a:r>
              </a:p>
              <a:p>
                <a:r>
                  <a:rPr lang="en-US" altLang="zh-TW" dirty="0" smtClean="0"/>
                  <a:t>The dimension space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altLang="zh-TW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 smtClean="0"/>
                  <a:t> is the </a:t>
                </a:r>
                <a:r>
                  <a:rPr lang="en-US" altLang="zh-TW" dirty="0"/>
                  <a:t>number of types of waving </a:t>
                </a:r>
                <a:r>
                  <a:rPr lang="en-US" altLang="zh-TW" dirty="0" smtClean="0"/>
                  <a:t>motions </a:t>
                </a: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 is the number of ambient sensors </a:t>
                </a:r>
              </a:p>
              <a:p>
                <a:pPr lvl="1"/>
                <a:endParaRPr lang="en-US" altLang="zh-TW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blipFill rotWithShape="0">
                <a:blip r:embed="rId3"/>
                <a:stretch>
                  <a:fillRect l="-493" t="-1121" r="-2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510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640960" cy="679104"/>
          </a:xfrm>
        </p:spPr>
        <p:txBody>
          <a:bodyPr/>
          <a:lstStyle/>
          <a:p>
            <a:r>
              <a:rPr lang="en-US" altLang="zh-TW" dirty="0" smtClean="0"/>
              <a:t>AR model of Ambient and Vital Sign Fusion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Feature extraction from first layer model</a:t>
            </a:r>
          </a:p>
          <a:p>
            <a:pPr lvl="1"/>
            <a:r>
              <a:rPr lang="en-US" altLang="zh-TW" dirty="0" smtClean="0"/>
              <a:t>The concatenating waving motions from vital sign AR model</a:t>
            </a:r>
          </a:p>
          <a:p>
            <a:pPr lvl="1"/>
            <a:r>
              <a:rPr lang="en-US" altLang="zh-TW" dirty="0" smtClean="0"/>
              <a:t>An accumulated results from ambient AR model for 1 minute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34</a:t>
            </a:fld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0" y="2744413"/>
            <a:ext cx="3653228" cy="400266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文字方塊 16"/>
          <p:cNvSpPr txBox="1"/>
          <p:nvPr/>
        </p:nvSpPr>
        <p:spPr>
          <a:xfrm>
            <a:off x="321012" y="3465582"/>
            <a:ext cx="2304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Accumulated results from ambient model</a:t>
            </a:r>
            <a:endParaRPr lang="zh-TW" altLang="en-US" sz="20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346672" y="3464430"/>
            <a:ext cx="2534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 of </a:t>
            </a:r>
            <a:r>
              <a:rPr lang="en-US" altLang="zh-TW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waving motions from vital </a:t>
            </a:r>
            <a:r>
              <a:rPr lang="en-US" altLang="zh-TW" sz="20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model</a:t>
            </a:r>
            <a:endParaRPr lang="zh-TW" altLang="en-US" sz="20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右彎箭號 20"/>
          <p:cNvSpPr/>
          <p:nvPr/>
        </p:nvSpPr>
        <p:spPr bwMode="auto">
          <a:xfrm rot="5400000">
            <a:off x="6669284" y="2662202"/>
            <a:ext cx="503856" cy="1149079"/>
          </a:xfrm>
          <a:prstGeom prst="bentArrow">
            <a:avLst>
              <a:gd name="adj1" fmla="val 14111"/>
              <a:gd name="adj2" fmla="val 25000"/>
              <a:gd name="adj3" fmla="val 25000"/>
              <a:gd name="adj4" fmla="val 43750"/>
            </a:avLst>
          </a:prstGeom>
          <a:noFill/>
          <a:ln w="127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2" name="右彎箭號 21"/>
          <p:cNvSpPr/>
          <p:nvPr/>
        </p:nvSpPr>
        <p:spPr bwMode="auto">
          <a:xfrm rot="5400000" flipV="1">
            <a:off x="1514881" y="2616113"/>
            <a:ext cx="509821" cy="1235294"/>
          </a:xfrm>
          <a:prstGeom prst="bentArrow">
            <a:avLst>
              <a:gd name="adj1" fmla="val 14111"/>
              <a:gd name="adj2" fmla="val 25000"/>
              <a:gd name="adj3" fmla="val 25000"/>
              <a:gd name="adj4" fmla="val 43750"/>
            </a:avLst>
          </a:prstGeom>
          <a:noFill/>
          <a:ln w="127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266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640960" cy="679104"/>
          </a:xfrm>
        </p:spPr>
        <p:txBody>
          <a:bodyPr/>
          <a:lstStyle/>
          <a:p>
            <a:r>
              <a:rPr lang="en-US" altLang="zh-TW" dirty="0" smtClean="0"/>
              <a:t>Activity Recognition Model of Online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U</a:t>
            </a:r>
            <a:r>
              <a:rPr lang="en-US" altLang="zh-TW" dirty="0" smtClean="0"/>
              <a:t>sing Hidden Markov Model (HMM) to build online mode AR model</a:t>
            </a:r>
          </a:p>
          <a:p>
            <a:pPr lvl="1"/>
            <a:r>
              <a:rPr lang="en-US" altLang="zh-TW" dirty="0" smtClean="0"/>
              <a:t>Because user can label data in training mode, the online mode uses an supervised learning method</a:t>
            </a:r>
          </a:p>
          <a:p>
            <a:r>
              <a:rPr lang="en-US" altLang="zh-TW" dirty="0" smtClean="0"/>
              <a:t>Hidden Markov Model </a:t>
            </a:r>
            <a:r>
              <a:rPr lang="en-US" altLang="zh-TW" dirty="0"/>
              <a:t>determines activity using the instance’s observations and the previous </a:t>
            </a:r>
            <a:r>
              <a:rPr lang="en-US" altLang="zh-TW" dirty="0" smtClean="0"/>
              <a:t>state</a:t>
            </a:r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training mode is regardless temporal information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35</a:t>
            </a:fld>
            <a:endParaRPr lang="zh-TW" altLang="en-US" dirty="0"/>
          </a:p>
        </p:txBody>
      </p:sp>
      <p:pic>
        <p:nvPicPr>
          <p:cNvPr id="10" name="圖片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4509120"/>
            <a:ext cx="7056784" cy="2448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873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640960" cy="679104"/>
          </a:xfrm>
        </p:spPr>
        <p:txBody>
          <a:bodyPr/>
          <a:lstStyle/>
          <a:p>
            <a:r>
              <a:rPr lang="en-US" altLang="zh-TW" dirty="0" smtClean="0"/>
              <a:t>Activity Recognition Model of Online Mode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871520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The features of HMM is same to the second layer non-parametric hierarchical activity recognition model</a:t>
                </a:r>
              </a:p>
              <a:p>
                <a:r>
                  <a:rPr lang="en-US" altLang="zh-TW" dirty="0" smtClean="0"/>
                  <a:t>Let sequential data </a:t>
                </a:r>
                <a14:m>
                  <m:oMath xmlns:m="http://schemas.openxmlformats.org/officeDocument/2006/math">
                    <m:r>
                      <a:rPr lang="en-US" altLang="zh-TW" i="1"/>
                      <m:t>𝑆</m:t>
                    </m:r>
                    <m:r>
                      <a:rPr lang="en-US" altLang="zh-TW"/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TW" altLang="zh-TW" i="1"/>
                        </m:ctrlPr>
                      </m:dPr>
                      <m:e>
                        <m:sSub>
                          <m:sSubPr>
                            <m:ctrlPr>
                              <a:rPr lang="zh-TW" altLang="zh-TW" i="1"/>
                            </m:ctrlPr>
                          </m:sSubPr>
                          <m:e>
                            <m:r>
                              <a:rPr lang="en-US" altLang="zh-TW" i="1"/>
                              <m:t>𝑦</m:t>
                            </m:r>
                          </m:e>
                          <m:sub>
                            <m:r>
                              <a:rPr lang="en-US" altLang="zh-TW" i="1"/>
                              <m:t>1</m:t>
                            </m:r>
                          </m:sub>
                        </m:sSub>
                        <m:r>
                          <a:rPr lang="en-US" altLang="zh-TW" i="1"/>
                          <m:t>,…,</m:t>
                        </m:r>
                        <m:sSub>
                          <m:sSubPr>
                            <m:ctrlPr>
                              <a:rPr lang="zh-TW" altLang="zh-TW" i="1"/>
                            </m:ctrlPr>
                          </m:sSubPr>
                          <m:e>
                            <m:r>
                              <a:rPr lang="en-US" altLang="zh-TW" i="1"/>
                              <m:t>𝑦</m:t>
                            </m:r>
                          </m:e>
                          <m:sub>
                            <m:r>
                              <a:rPr lang="en-US" altLang="zh-TW" i="1"/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, </a:t>
                </a:r>
                <a:r>
                  <a:rPr lang="en-US" altLang="zh-TW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/>
                        </m:ctrlPr>
                      </m:sSubPr>
                      <m:e>
                        <m:r>
                          <a:rPr lang="en-US" altLang="zh-TW" i="1"/>
                          <m:t>𝑦</m:t>
                        </m:r>
                      </m:e>
                      <m:sub>
                        <m:r>
                          <a:rPr lang="en-US" altLang="zh-TW" i="1"/>
                          <m:t>𝑡</m:t>
                        </m:r>
                      </m:sub>
                    </m:sSub>
                    <m:r>
                      <a:rPr lang="en-US" altLang="zh-TW" i="1"/>
                      <m:t>∈</m:t>
                    </m:r>
                    <m:sSup>
                      <m:sSupPr>
                        <m:ctrlPr>
                          <a:rPr lang="zh-TW" altLang="zh-TW" i="1"/>
                        </m:ctrlPr>
                      </m:sSupPr>
                      <m:e>
                        <m:r>
                          <a:rPr lang="en-US" altLang="zh-TW" i="1"/>
                          <m:t>𝑅</m:t>
                        </m:r>
                      </m:e>
                      <m:sup>
                        <m:d>
                          <m:dPr>
                            <m:ctrlPr>
                              <a:rPr lang="zh-TW" altLang="zh-TW" i="1"/>
                            </m:ctrlPr>
                          </m:dPr>
                          <m:e>
                            <m:r>
                              <a:rPr lang="en-US" altLang="zh-TW" i="1"/>
                              <m:t>𝑛</m:t>
                            </m:r>
                            <m:r>
                              <a:rPr lang="en-US" altLang="zh-TW" i="1"/>
                              <m:t>+</m:t>
                            </m:r>
                            <m:r>
                              <a:rPr lang="en-US" altLang="zh-TW" i="1"/>
                              <m:t>𝑚</m:t>
                            </m:r>
                          </m:e>
                        </m:d>
                      </m:sup>
                    </m:sSup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Every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/>
                      <m:t>y</m:t>
                    </m:r>
                  </m:oMath>
                </a14:m>
                <a:r>
                  <a:rPr lang="en-US" altLang="zh-TW" dirty="0"/>
                  <a:t> is generated by a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/>
                        </m:ctrlPr>
                      </m:sSubPr>
                      <m:e>
                        <m:r>
                          <a:rPr lang="en-US" altLang="zh-TW" i="1"/>
                          <m:t>𝑥</m:t>
                        </m:r>
                      </m:e>
                      <m:sub>
                        <m:r>
                          <a:rPr lang="en-US" altLang="zh-TW" i="1"/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 where </a:t>
                </a:r>
                <a14:m>
                  <m:oMath xmlns:m="http://schemas.openxmlformats.org/officeDocument/2006/math">
                    <m:r>
                      <a:rPr lang="en-US" altLang="zh-TW" i="1"/>
                      <m:t>𝑖</m:t>
                    </m:r>
                    <m:r>
                      <a:rPr lang="en-US" altLang="zh-TW"/>
                      <m:t>=1,…,</m:t>
                    </m:r>
                    <m:r>
                      <a:rPr lang="en-US" altLang="zh-TW" i="1"/>
                      <m:t>𝑇</m:t>
                    </m:r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The detail implementation of HMM describes in [1] </a:t>
                </a:r>
                <a:endParaRPr lang="en-US" altLang="zh-TW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871520" cy="4895850"/>
              </a:xfrm>
              <a:blipFill rotWithShape="0">
                <a:blip r:embed="rId3"/>
                <a:stretch>
                  <a:fillRect l="-481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36</a:t>
            </a:fld>
            <a:endParaRPr lang="zh-TW" altLang="en-US" dirty="0"/>
          </a:p>
        </p:txBody>
      </p:sp>
      <p:pic>
        <p:nvPicPr>
          <p:cNvPr id="10" name="圖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4509120"/>
            <a:ext cx="7056784" cy="2448272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755576" y="3911531"/>
            <a:ext cx="8712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P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4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Blunsom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"Hidden </a:t>
            </a:r>
            <a:r>
              <a:rPr lang="en-US" altLang="zh-TW" sz="14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models," </a:t>
            </a:r>
            <a:r>
              <a:rPr lang="en-US" altLang="zh-TW" sz="14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notes, 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vol. 15, pp. 18-19, 2004.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16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Outline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608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Recognition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latin typeface="Helvetica"/>
                <a:cs typeface="Helvetica"/>
              </a:rPr>
              <a:t>Activity </a:t>
            </a:r>
            <a:r>
              <a:rPr lang="en-US" altLang="zh-TW" b="1" dirty="0">
                <a:latin typeface="Helvetica"/>
                <a:cs typeface="Helvetica"/>
              </a:rPr>
              <a:t>of Daily Living-aware Elderly </a:t>
            </a:r>
            <a:r>
              <a:rPr lang="en-US" altLang="zh-TW" b="1" dirty="0" smtClean="0">
                <a:latin typeface="Helvetica"/>
                <a:cs typeface="Helvetica"/>
              </a:rPr>
              <a:t>Healthcare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Evaluation</a:t>
            </a:r>
            <a:endParaRPr lang="en-US" altLang="zh-TW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Conclusion and Future Work</a:t>
            </a:r>
            <a:endParaRPr lang="zh-TW" altLang="en-US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6083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AC564B-1D8F-4A1A-B038-D7B02C6DA516}" type="slidenum">
              <a:rPr lang="zh-TW" altLang="en-US" smtClean="0">
                <a:ea typeface="新細明體" charset="-120"/>
              </a:rPr>
              <a:pPr/>
              <a:t>37</a:t>
            </a:fld>
            <a:endParaRPr lang="en-US" altLang="zh-TW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565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/>
              <a:t>Activity of Daily Living-aware </a:t>
            </a:r>
            <a:r>
              <a:rPr lang="en-US" altLang="zh-TW" dirty="0" smtClean="0"/>
              <a:t>System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</p:spPr>
        <p:txBody>
          <a:bodyPr/>
          <a:lstStyle/>
          <a:p>
            <a:r>
              <a:rPr lang="en-US" altLang="zh-TW" dirty="0"/>
              <a:t>The healthcare system </a:t>
            </a:r>
            <a:r>
              <a:rPr lang="en-US" altLang="zh-TW" dirty="0" smtClean="0"/>
              <a:t>can real-time </a:t>
            </a:r>
            <a:r>
              <a:rPr lang="en-US" altLang="zh-TW" dirty="0"/>
              <a:t>aware residents’ activity based on </a:t>
            </a:r>
            <a:r>
              <a:rPr lang="en-US" altLang="zh-TW" dirty="0" smtClean="0"/>
              <a:t>proposed </a:t>
            </a:r>
            <a:r>
              <a:rPr lang="en-US" altLang="zh-TW" dirty="0"/>
              <a:t>activity recognition </a:t>
            </a:r>
            <a:r>
              <a:rPr lang="en-US" altLang="zh-TW" dirty="0" smtClean="0"/>
              <a:t>models</a:t>
            </a:r>
          </a:p>
          <a:p>
            <a:r>
              <a:rPr lang="en-US" altLang="zh-TW" dirty="0" smtClean="0"/>
              <a:t>Three main components of activity-aware system</a:t>
            </a:r>
          </a:p>
          <a:p>
            <a:pPr lvl="1"/>
            <a:r>
              <a:rPr lang="en-US" altLang="zh-TW" dirty="0" smtClean="0"/>
              <a:t>The function of activity recognition</a:t>
            </a:r>
          </a:p>
          <a:p>
            <a:pPr lvl="1"/>
            <a:r>
              <a:rPr lang="en-US" altLang="zh-TW" dirty="0" smtClean="0"/>
              <a:t>The interface of labeling data</a:t>
            </a:r>
          </a:p>
          <a:p>
            <a:pPr lvl="1"/>
            <a:r>
              <a:rPr lang="en-US" altLang="zh-TW" dirty="0" smtClean="0"/>
              <a:t>The function of discovering unknown activity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38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4161967"/>
            <a:ext cx="6084367" cy="269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3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圖片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023" y="511714"/>
            <a:ext cx="4500417" cy="57721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5184576" cy="679104"/>
          </a:xfrm>
        </p:spPr>
        <p:txBody>
          <a:bodyPr/>
          <a:lstStyle/>
          <a:p>
            <a:r>
              <a:rPr lang="en-US" altLang="zh-TW" dirty="0"/>
              <a:t>Describing Parts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39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47070" y="6406855"/>
            <a:ext cx="182473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588224" y="6370694"/>
            <a:ext cx="161454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/>
          <p:nvPr/>
        </p:nvCxnSpPr>
        <p:spPr bwMode="auto">
          <a:xfrm>
            <a:off x="3691811" y="4149080"/>
            <a:ext cx="1096213" cy="0"/>
          </a:xfrm>
          <a:prstGeom prst="straightConnector1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直線接點 35"/>
          <p:cNvCxnSpPr/>
          <p:nvPr/>
        </p:nvCxnSpPr>
        <p:spPr bwMode="auto">
          <a:xfrm>
            <a:off x="3155391" y="1504368"/>
            <a:ext cx="536420" cy="0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/>
          <p:cNvCxnSpPr/>
          <p:nvPr/>
        </p:nvCxnSpPr>
        <p:spPr bwMode="auto">
          <a:xfrm>
            <a:off x="3691811" y="1504368"/>
            <a:ext cx="0" cy="2644712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36063"/>
            <a:ext cx="2830885" cy="5090953"/>
          </a:xfrm>
          <a:prstGeom prst="rect">
            <a:avLst/>
          </a:prstGeom>
        </p:spPr>
      </p:pic>
      <p:sp>
        <p:nvSpPr>
          <p:cNvPr id="86" name="圓角矩形 85"/>
          <p:cNvSpPr/>
          <p:nvPr/>
        </p:nvSpPr>
        <p:spPr bwMode="auto">
          <a:xfrm>
            <a:off x="218756" y="1088952"/>
            <a:ext cx="3240360" cy="864096"/>
          </a:xfrm>
          <a:prstGeom prst="roundRect">
            <a:avLst>
              <a:gd name="adj" fmla="val 1016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87" name="圓角矩形 86"/>
          <p:cNvSpPr/>
          <p:nvPr/>
        </p:nvSpPr>
        <p:spPr bwMode="auto">
          <a:xfrm>
            <a:off x="4221553" y="1504368"/>
            <a:ext cx="4310887" cy="2068648"/>
          </a:xfrm>
          <a:prstGeom prst="roundRect">
            <a:avLst>
              <a:gd name="adj" fmla="val 1016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3" name="圓角矩形 12"/>
          <p:cNvSpPr/>
          <p:nvPr/>
        </p:nvSpPr>
        <p:spPr bwMode="auto">
          <a:xfrm>
            <a:off x="6516216" y="404664"/>
            <a:ext cx="1848435" cy="926057"/>
          </a:xfrm>
          <a:prstGeom prst="roundRect">
            <a:avLst>
              <a:gd name="adj" fmla="val 1016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313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Aging in Place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 smtClean="0"/>
              <a:t>The </a:t>
            </a:r>
            <a:r>
              <a:rPr lang="en-US" altLang="zh-TW" dirty="0"/>
              <a:t>ability to live in one’s own home and community safely, independently</a:t>
            </a:r>
            <a:r>
              <a:rPr lang="en-US" altLang="zh-TW" dirty="0" smtClean="0"/>
              <a:t>, and comfortably</a:t>
            </a:r>
            <a:r>
              <a:rPr lang="en-US" altLang="zh-TW" dirty="0"/>
              <a:t>, regardless of age, income, or ability level</a:t>
            </a:r>
            <a:endParaRPr lang="en-US" altLang="zh-TW" sz="1450" dirty="0" smtClean="0"/>
          </a:p>
          <a:p>
            <a:pPr algn="just">
              <a:lnSpc>
                <a:spcPct val="150000"/>
              </a:lnSpc>
            </a:pPr>
            <a:r>
              <a:rPr lang="en-US" altLang="zh-TW" dirty="0" smtClean="0"/>
              <a:t>The </a:t>
            </a:r>
            <a:r>
              <a:rPr lang="en-US" altLang="zh-TW" dirty="0"/>
              <a:t>risks the elders are facing still </a:t>
            </a:r>
            <a:r>
              <a:rPr lang="en-US" altLang="zh-TW" dirty="0" smtClean="0"/>
              <a:t>exist</a:t>
            </a:r>
          </a:p>
          <a:p>
            <a:pPr lvl="1" algn="just">
              <a:lnSpc>
                <a:spcPct val="150000"/>
              </a:lnSpc>
            </a:pPr>
            <a:r>
              <a:rPr lang="en-US" altLang="zh-TW" dirty="0" smtClean="0"/>
              <a:t>Fall</a:t>
            </a:r>
          </a:p>
          <a:p>
            <a:pPr lvl="1" algn="just">
              <a:lnSpc>
                <a:spcPct val="150000"/>
              </a:lnSpc>
            </a:pPr>
            <a:r>
              <a:rPr lang="en-US" altLang="zh-TW" dirty="0" smtClean="0"/>
              <a:t>Loss </a:t>
            </a:r>
            <a:r>
              <a:rPr lang="en-US" altLang="zh-TW" dirty="0"/>
              <a:t>of </a:t>
            </a:r>
            <a:r>
              <a:rPr lang="en-US" altLang="zh-TW" dirty="0" smtClean="0"/>
              <a:t>autonomy</a:t>
            </a:r>
          </a:p>
          <a:p>
            <a:pPr lvl="1" algn="just">
              <a:lnSpc>
                <a:spcPct val="150000"/>
              </a:lnSpc>
            </a:pPr>
            <a:r>
              <a:rPr lang="en-US" altLang="zh-TW" dirty="0" smtClean="0"/>
              <a:t>Dementia symptoms</a:t>
            </a:r>
          </a:p>
          <a:p>
            <a:pPr lvl="1" algn="just">
              <a:lnSpc>
                <a:spcPct val="150000"/>
              </a:lnSpc>
            </a:pPr>
            <a:endParaRPr lang="en-US" altLang="zh-TW" dirty="0"/>
          </a:p>
          <a:p>
            <a:pPr lvl="1" algn="just"/>
            <a:endParaRPr lang="en-US" altLang="zh-TW" dirty="0"/>
          </a:p>
          <a:p>
            <a:pPr lvl="2" algn="just"/>
            <a:endParaRPr lang="en-US" altLang="zh-TW" dirty="0"/>
          </a:p>
          <a:p>
            <a:pPr lvl="1" algn="just"/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</a:t>
            </a:fld>
            <a:endParaRPr lang="zh-TW" altLang="en-US" dirty="0"/>
          </a:p>
        </p:txBody>
      </p:sp>
      <p:pic>
        <p:nvPicPr>
          <p:cNvPr id="3078" name="Picture 6" descr="http://www.lifeconnectathome.com/Kitchen_Aging_in_Place_Design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693" y="3573016"/>
            <a:ext cx="3672408" cy="24586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30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The Interface of Labeling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After building NHARM in training mode, training data are categorized into clusters</a:t>
            </a:r>
          </a:p>
          <a:p>
            <a:pPr lvl="1"/>
            <a:r>
              <a:rPr lang="en-US" altLang="zh-TW" dirty="0" smtClean="0"/>
              <a:t>Each cluster represents an living activity</a:t>
            </a:r>
          </a:p>
          <a:p>
            <a:pPr lvl="1"/>
            <a:r>
              <a:rPr lang="en-US" altLang="zh-TW" dirty="0" smtClean="0"/>
              <a:t>Labeling all clusters to regenerate training data with label</a:t>
            </a:r>
          </a:p>
          <a:p>
            <a:r>
              <a:rPr lang="en-US" altLang="zh-TW" dirty="0" smtClean="0"/>
              <a:t>A GUI is designed for user labeling clusters</a:t>
            </a:r>
          </a:p>
          <a:p>
            <a:pPr lvl="1"/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40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4" y="3819525"/>
            <a:ext cx="8676456" cy="2266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169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4" y="3819525"/>
            <a:ext cx="8676456" cy="2266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The Interface of Labeling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According </a:t>
            </a:r>
            <a:r>
              <a:rPr lang="en-US" altLang="zh-TW" dirty="0"/>
              <a:t>to the timeline presented </a:t>
            </a:r>
            <a:r>
              <a:rPr lang="en-US" altLang="zh-TW" dirty="0" smtClean="0"/>
              <a:t>information</a:t>
            </a:r>
          </a:p>
          <a:p>
            <a:pPr lvl="1"/>
            <a:r>
              <a:rPr lang="en-US" altLang="zh-TW" dirty="0"/>
              <a:t>Each color represents a cluster</a:t>
            </a:r>
          </a:p>
          <a:p>
            <a:pPr lvl="1"/>
            <a:r>
              <a:rPr lang="en-US" altLang="zh-TW" dirty="0" smtClean="0"/>
              <a:t>A set of living activities integrated into a list, so user can choose cluster’s activity by the list</a:t>
            </a:r>
          </a:p>
          <a:p>
            <a:r>
              <a:rPr lang="en-US" altLang="zh-TW" dirty="0" smtClean="0"/>
              <a:t>After labeling them, generating the new dataset 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41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389608" y="5085184"/>
            <a:ext cx="1086048" cy="28803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4" y="3819525"/>
            <a:ext cx="8676402" cy="22666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111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4" y="3819525"/>
            <a:ext cx="8676456" cy="2266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The Interface of Labeling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We also ask users to note the emergency level for all activities</a:t>
            </a:r>
          </a:p>
          <a:p>
            <a:pPr lvl="1"/>
            <a:r>
              <a:rPr lang="en-US" altLang="zh-TW" dirty="0" smtClean="0"/>
              <a:t>If an activity belongs to abnormal, once detecting this activity sends alert message to user’s caregiver</a:t>
            </a:r>
          </a:p>
          <a:p>
            <a:pPr lvl="1"/>
            <a:r>
              <a:rPr lang="en-US" altLang="zh-TW" dirty="0" smtClean="0"/>
              <a:t>If an activity belongs to normal, the system does nothing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42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389608" y="5085184"/>
            <a:ext cx="1086048" cy="28803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4" y="3819525"/>
            <a:ext cx="8676402" cy="22666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819525"/>
            <a:ext cx="8676400" cy="22666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307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Adaptive Learning on Online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To achieve the function of discovering unknown activity, adaptive learning is necessary for AR model</a:t>
            </a:r>
          </a:p>
          <a:p>
            <a:r>
              <a:rPr lang="en-US" altLang="zh-TW" dirty="0" smtClean="0"/>
              <a:t>We design a similarity function for detecting whether the input instance is known activity or not</a:t>
            </a:r>
          </a:p>
          <a:p>
            <a:pPr lvl="1"/>
            <a:r>
              <a:rPr lang="en-US" altLang="zh-TW" dirty="0" smtClean="0"/>
              <a:t>The similarity function calculates the similarity scores of all activities</a:t>
            </a:r>
          </a:p>
          <a:p>
            <a:pPr lvl="1"/>
            <a:r>
              <a:rPr lang="en-US" altLang="zh-TW" dirty="0" smtClean="0"/>
              <a:t>If the highest score is lower than threshold </a:t>
            </a:r>
            <a:r>
              <a:rPr lang="en-US" altLang="zh-TW" i="1" dirty="0" smtClean="0"/>
              <a:t>T</a:t>
            </a:r>
            <a:r>
              <a:rPr lang="en-US" altLang="zh-TW" dirty="0" smtClean="0"/>
              <a:t>, this input instance may be an unknown activity</a:t>
            </a:r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998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Adaptive Learning on Online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11480" cy="4895850"/>
          </a:xfrm>
        </p:spPr>
        <p:txBody>
          <a:bodyPr/>
          <a:lstStyle/>
          <a:p>
            <a:r>
              <a:rPr lang="en-US" altLang="zh-TW" dirty="0" smtClean="0"/>
              <a:t>If discovering an unknown activity, the mechanism of adaptive learning is triggered</a:t>
            </a:r>
          </a:p>
          <a:p>
            <a:pPr lvl="1"/>
            <a:r>
              <a:rPr lang="en-US" altLang="zh-TW" dirty="0" smtClean="0"/>
              <a:t>The adaptive learning is built by case-based reasoning (CBR)</a:t>
            </a:r>
          </a:p>
          <a:p>
            <a:r>
              <a:rPr lang="en-US" altLang="zh-TW" dirty="0"/>
              <a:t>CBR is </a:t>
            </a:r>
            <a:r>
              <a:rPr lang="en-US" altLang="zh-TW" dirty="0" smtClean="0"/>
              <a:t>the </a:t>
            </a:r>
            <a:r>
              <a:rPr lang="en-US" altLang="zh-TW" dirty="0"/>
              <a:t>process of solving new problems based on the solutions of similar past </a:t>
            </a:r>
            <a:r>
              <a:rPr lang="en-US" altLang="zh-TW" dirty="0" smtClean="0"/>
              <a:t>problems</a:t>
            </a:r>
          </a:p>
          <a:p>
            <a:pPr lvl="1"/>
            <a:r>
              <a:rPr lang="en-US" altLang="zh-TW" dirty="0" smtClean="0"/>
              <a:t>So the system provides a service of the most similar activity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58985"/>
            <a:ext cx="6624736" cy="281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3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Adaptive Learning on Online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763000" cy="4895850"/>
          </a:xfrm>
        </p:spPr>
        <p:txBody>
          <a:bodyPr/>
          <a:lstStyle/>
          <a:p>
            <a:r>
              <a:rPr lang="en-US" altLang="zh-TW" dirty="0" smtClean="0"/>
              <a:t>After proving service immediately, the system will require user or caregiver to confirm this instance</a:t>
            </a:r>
          </a:p>
          <a:p>
            <a:r>
              <a:rPr lang="en-US" altLang="zh-TW" dirty="0" smtClean="0"/>
              <a:t>According to the confirm information, re-train the activity recognition model of HMM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58985"/>
            <a:ext cx="6624736" cy="281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0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Adaptive Learning on Online Mode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583488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Hant" dirty="0" smtClean="0"/>
                  <a:t>A case-based reasoning measurement is denoted as </a:t>
                </a:r>
                <a14:m>
                  <m:oMath xmlns:m="http://schemas.openxmlformats.org/officeDocument/2006/math">
                    <m:r>
                      <a:rPr lang="en-US" altLang="zh-Hant"/>
                      <m:t>𝐶𝐵𝑅</m:t>
                    </m:r>
                  </m:oMath>
                </a14:m>
                <a:endParaRPr lang="en-US" altLang="zh-Hant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Hant"/>
                      <m:t>𝐶𝐵</m:t>
                    </m:r>
                  </m:oMath>
                </a14:m>
                <a:r>
                  <a:rPr lang="en-US" altLang="zh-Hant" dirty="0"/>
                  <a:t> is denoted as a set of input description </a:t>
                </a:r>
                <a14:m>
                  <m:oMath xmlns:m="http://schemas.openxmlformats.org/officeDocument/2006/math">
                    <m:r>
                      <a:rPr lang="en-US" altLang="zh-Hant"/>
                      <m:t>𝐶</m:t>
                    </m:r>
                  </m:oMath>
                </a14:m>
                <a:r>
                  <a:rPr lang="en-US" altLang="zh-Hant" dirty="0"/>
                  <a:t> for which </a:t>
                </a:r>
                <a:r>
                  <a:rPr lang="en-US" altLang="zh-Hant" dirty="0"/>
                  <a:t>a</a:t>
                </a:r>
                <a:r>
                  <a:rPr lang="en-US" altLang="zh-Hant" dirty="0"/>
                  <a:t> service </a:t>
                </a:r>
                <a14:m>
                  <m:oMath xmlns:m="http://schemas.openxmlformats.org/officeDocument/2006/math">
                    <m:r>
                      <a:rPr lang="en-US" altLang="zh-Hant"/>
                      <m:t>𝑆</m:t>
                    </m:r>
                  </m:oMath>
                </a14:m>
                <a:endParaRPr lang="en-US" altLang="zh-Hant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Hant"/>
                      <m:t>(</m:t>
                    </m:r>
                    <m:r>
                      <a:rPr lang="en-US" altLang="zh-Hant"/>
                      <m:t>𝐶</m:t>
                    </m:r>
                    <m:r>
                      <a:rPr lang="en-US" altLang="zh-Hant"/>
                      <m:t>,</m:t>
                    </m:r>
                    <m:r>
                      <a:rPr lang="en-US" altLang="zh-Hant"/>
                      <m:t>𝑆</m:t>
                    </m:r>
                    <m:r>
                      <a:rPr lang="en-US" altLang="zh-Hant"/>
                      <m:t>)</m:t>
                    </m:r>
                  </m:oMath>
                </a14:m>
                <a:r>
                  <a:rPr lang="en-US" altLang="zh-Hant" dirty="0"/>
                  <a:t> is in the case base</a:t>
                </a:r>
              </a:p>
              <a:p>
                <a:r>
                  <a:rPr lang="en-US" altLang="zh-Hant" dirty="0"/>
                  <a:t>A similarity function is mapping to </a:t>
                </a:r>
                <a:r>
                  <a:rPr lang="en-US" altLang="zh-Hant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Hant"/>
                      <m:t>𝐶</m:t>
                    </m:r>
                    <m:r>
                      <a:rPr lang="en-US" altLang="zh-Hant"/>
                      <m:t>×</m:t>
                    </m:r>
                    <m:r>
                      <a:rPr lang="en-US" altLang="zh-Hant"/>
                      <m:t>𝐶𝐵𝑅</m:t>
                    </m:r>
                    <m:r>
                      <a:rPr lang="en-US" altLang="zh-Hant"/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Hant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ant"/>
                          <m:t>0,1</m:t>
                        </m:r>
                      </m:e>
                    </m:d>
                    <m:r>
                      <a:rPr lang="en-US" altLang="zh-Hant"/>
                      <m:t>∈</m:t>
                    </m:r>
                    <m:r>
                      <a:rPr lang="en-US" altLang="zh-Hant"/>
                      <m:t>𝑅</m:t>
                    </m:r>
                  </m:oMath>
                </a14:m>
                <a:endParaRPr lang="en-US" altLang="zh-Hant" dirty="0" smtClean="0"/>
              </a:p>
              <a:p>
                <a:endParaRPr lang="en-US" altLang="zh-Hant" sz="5400" dirty="0" smtClean="0"/>
              </a:p>
              <a:p>
                <a:pPr lvl="1"/>
                <a:r>
                  <a:rPr lang="en-US" altLang="zh-TW" dirty="0" smtClean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an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/>
                          </a:rPr>
                        </m:ctrlPr>
                      </m:sSubPr>
                      <m:e>
                        <m:r>
                          <a:rPr lang="en-US" altLang="zh-Han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/>
                          </a:rPr>
                          <m:t>𝑑𝑖𝑠𝑡𝑛𝑎𝑐𝑒</m:t>
                        </m:r>
                      </m:e>
                      <m:sub>
                        <m:r>
                          <a:rPr lang="en-US" altLang="zh-Han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Hant" altLang="en-US" dirty="0">
                    <a:solidFill>
                      <a:schemeClr val="tx1"/>
                    </a:solidFill>
                    <a:latin typeface="Times"/>
                    <a:cs typeface="Times"/>
                  </a:rPr>
                  <a:t> </a:t>
                </a:r>
                <a:r>
                  <a:rPr lang="en-US" altLang="zh-Hant" dirty="0"/>
                  <a:t>is </a:t>
                </a:r>
                <a:r>
                  <a:rPr lang="en-US" altLang="zh-Hant" dirty="0"/>
                  <a:t>the </a:t>
                </a:r>
                <a:r>
                  <a:rPr lang="en-US" altLang="zh-TW" dirty="0"/>
                  <a:t>Manhattan </a:t>
                </a:r>
                <a:r>
                  <a:rPr lang="en-US" altLang="zh-Hant" dirty="0"/>
                  <a:t>distance of feature </a:t>
                </a:r>
                <a:r>
                  <a:rPr lang="en-US" altLang="zh-Hant" i="1" dirty="0" err="1" smtClean="0">
                    <a:latin typeface="Times"/>
                    <a:cs typeface="Times"/>
                  </a:rPr>
                  <a:t>i</a:t>
                </a:r>
                <a:endParaRPr lang="en-US" altLang="zh-Hant" dirty="0"/>
              </a:p>
              <a:p>
                <a:pPr lvl="1"/>
                <a:endParaRPr lang="en-US" altLang="zh-Hant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583488" cy="4895850"/>
              </a:xfrm>
              <a:blipFill rotWithShape="0">
                <a:blip r:embed="rId2"/>
                <a:stretch>
                  <a:fillRect l="-497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46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331640" y="4077072"/>
                <a:ext cx="6408712" cy="77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t" sz="2200" i="1" smtClean="0">
                          <a:latin typeface="Cambria Math" panose="02040503050406030204" pitchFamily="18" charset="0"/>
                          <a:cs typeface="Times"/>
                        </a:rPr>
                        <m:t>𝑠𝑖𝑚</m:t>
                      </m:r>
                      <m:d>
                        <m:dPr>
                          <m:ctrlPr>
                            <a:rPr kumimoji="1" lang="en-US" altLang="zh-Hant" sz="2200" i="1">
                              <a:latin typeface="Cambria Math" panose="02040503050406030204" pitchFamily="18" charset="0"/>
                              <a:cs typeface="Time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Hant" sz="2200" i="1">
                              <a:latin typeface="Cambria Math" panose="02040503050406030204" pitchFamily="18" charset="0"/>
                              <a:cs typeface="Time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Hant" sz="2200" i="1">
                          <a:latin typeface="Cambria Math" panose="02040503050406030204" pitchFamily="18" charset="0"/>
                          <a:cs typeface="Times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Hant" sz="2200" i="1" smtClean="0">
                              <a:latin typeface="Cambria Math" panose="02040503050406030204" pitchFamily="18" charset="0"/>
                              <a:cs typeface="Times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Hant" sz="2200" b="0" i="1" smtClean="0">
                              <a:latin typeface="Cambria Math" panose="02040503050406030204" pitchFamily="18" charset="0"/>
                              <a:cs typeface="Times"/>
                            </a:rPr>
                            <m:t>𝑖</m:t>
                          </m:r>
                          <m:r>
                            <a:rPr lang="en-US" altLang="zh-Hant" sz="2200" b="0" i="1" smtClean="0">
                              <a:latin typeface="Cambria Math" panose="02040503050406030204" pitchFamily="18" charset="0"/>
                              <a:cs typeface="Times"/>
                            </a:rPr>
                            <m:t>=1</m:t>
                          </m:r>
                        </m:sub>
                        <m:sup>
                          <m:r>
                            <a:rPr lang="en-US" altLang="zh-Hant" sz="2200" b="0" i="1" smtClean="0">
                              <a:latin typeface="Cambria Math" panose="02040503050406030204" pitchFamily="18" charset="0"/>
                              <a:cs typeface="Times"/>
                            </a:rPr>
                            <m:t>𝑛</m:t>
                          </m:r>
                          <m:r>
                            <a:rPr lang="en-US" altLang="zh-Hant" sz="2200" b="0" i="1" smtClean="0">
                              <a:latin typeface="Cambria Math" panose="02040503050406030204" pitchFamily="18" charset="0"/>
                              <a:cs typeface="Times"/>
                            </a:rPr>
                            <m:t>+</m:t>
                          </m:r>
                          <m:r>
                            <a:rPr lang="en-US" altLang="zh-Hant" sz="2200" b="0" i="1" smtClean="0">
                              <a:latin typeface="Cambria Math" panose="02040503050406030204" pitchFamily="18" charset="0"/>
                              <a:cs typeface="Time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Hant" sz="220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  <m:t>𝑑𝑖𝑠𝑡𝑎𝑛𝑐𝑒</m:t>
                              </m:r>
                            </m:e>
                            <m:sub>
                              <m:r>
                                <a:rPr lang="en-US" altLang="zh-Hant" sz="2200" b="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Hant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/>
                            </a:rPr>
                            <m:t> </m:t>
                          </m:r>
                          <m:r>
                            <a:rPr lang="en-US" altLang="zh-Han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Han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Han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Hant" altLang="en-US" sz="2200" dirty="0">
                  <a:latin typeface="Times"/>
                  <a:cs typeface="Times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4077072"/>
                <a:ext cx="6408712" cy="7743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08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Outline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608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Recognition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of Daily Living-aware Elderly </a:t>
            </a: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Healthcare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latin typeface="Helvetica"/>
                <a:cs typeface="Helvetica"/>
              </a:rPr>
              <a:t>Evaluation</a:t>
            </a:r>
            <a:endParaRPr lang="en-US" altLang="zh-TW" sz="2600" b="1" dirty="0" smtClean="0">
              <a:latin typeface="Helvetica"/>
              <a:cs typeface="Helvetic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Conclusion and Future Work</a:t>
            </a:r>
            <a:endParaRPr lang="zh-TW" altLang="en-US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6083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AC564B-1D8F-4A1A-B038-D7B02C6DA516}" type="slidenum">
              <a:rPr lang="zh-TW" altLang="en-US" smtClean="0">
                <a:ea typeface="新細明體" charset="-120"/>
              </a:rPr>
              <a:pPr/>
              <a:t>47</a:t>
            </a:fld>
            <a:endParaRPr lang="en-US" altLang="zh-TW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347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Outline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608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Recognition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of Daily Living-aware Elderly </a:t>
            </a: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Healthcare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Evaluation</a:t>
            </a:r>
            <a:endParaRPr lang="en-US" altLang="zh-TW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latin typeface="Helvetica"/>
                <a:cs typeface="Helvetica"/>
              </a:rPr>
              <a:t>Conclusion and Future Work</a:t>
            </a:r>
            <a:endParaRPr lang="zh-TW" altLang="en-US" sz="2600" b="1" dirty="0" smtClean="0">
              <a:latin typeface="Helvetica"/>
              <a:cs typeface="Helvetica"/>
            </a:endParaRPr>
          </a:p>
        </p:txBody>
      </p:sp>
      <p:sp>
        <p:nvSpPr>
          <p:cNvPr id="46083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AC564B-1D8F-4A1A-B038-D7B02C6DA516}" type="slidenum">
              <a:rPr lang="zh-TW" altLang="en-US" smtClean="0">
                <a:ea typeface="新細明體" charset="-120"/>
              </a:rPr>
              <a:pPr/>
              <a:t>48</a:t>
            </a:fld>
            <a:endParaRPr lang="en-US" altLang="zh-TW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6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ant" dirty="0" smtClean="0"/>
              <a:t>We have </a:t>
            </a:r>
            <a:r>
              <a:rPr lang="en-US" altLang="zh-TW" dirty="0"/>
              <a:t>proposed a healthcare system to monitor the activities of daily living for elders in their home </a:t>
            </a:r>
            <a:r>
              <a:rPr lang="en-US" altLang="zh-TW" dirty="0" smtClean="0"/>
              <a:t>environments.</a:t>
            </a:r>
          </a:p>
          <a:p>
            <a:r>
              <a:rPr lang="en-US" altLang="zh-Hant" dirty="0" smtClean="0"/>
              <a:t>The activity </a:t>
            </a:r>
            <a:r>
              <a:rPr lang="en-US" altLang="zh-Hant" dirty="0"/>
              <a:t>monitoring model is more appropriate for real living environment </a:t>
            </a:r>
            <a:endParaRPr lang="en-US" altLang="zh-Hant" dirty="0" smtClean="0"/>
          </a:p>
          <a:p>
            <a:pPr lvl="1"/>
            <a:r>
              <a:rPr lang="en-US" altLang="zh-Hant" dirty="0" smtClean="0"/>
              <a:t>A better performance of activity recognition by fusing sensors</a:t>
            </a:r>
          </a:p>
          <a:p>
            <a:pPr lvl="1"/>
            <a:r>
              <a:rPr lang="en-US" altLang="zh-Hant" dirty="0" smtClean="0"/>
              <a:t>Reducing the burden on labeling stage</a:t>
            </a:r>
          </a:p>
          <a:p>
            <a:pPr lvl="1"/>
            <a:r>
              <a:rPr lang="en-US" altLang="zh-TW" dirty="0" smtClean="0"/>
              <a:t>It is able </a:t>
            </a:r>
            <a:r>
              <a:rPr lang="en-US" altLang="zh-TW" dirty="0"/>
              <a:t>to discovery unseen activity automatically and </a:t>
            </a:r>
            <a:r>
              <a:rPr lang="en-US" altLang="zh-TW" dirty="0" smtClean="0"/>
              <a:t>retraining </a:t>
            </a:r>
            <a:r>
              <a:rPr lang="en-US" altLang="zh-TW" dirty="0"/>
              <a:t>the AR </a:t>
            </a:r>
            <a:r>
              <a:rPr lang="en-US" altLang="zh-TW" dirty="0" smtClean="0"/>
              <a:t>model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089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of </a:t>
            </a:r>
            <a:r>
              <a:rPr lang="en-US" altLang="zh-TW" dirty="0"/>
              <a:t>Daily Living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Activity of daily </a:t>
            </a:r>
            <a:r>
              <a:rPr lang="en-US" altLang="zh-TW" dirty="0" smtClean="0"/>
              <a:t>living </a:t>
            </a:r>
            <a:r>
              <a:rPr lang="en-US" altLang="zh-TW" dirty="0"/>
              <a:t>is an important factor to estimate the independent ability of </a:t>
            </a:r>
            <a:r>
              <a:rPr lang="en-US" altLang="zh-TW" dirty="0" smtClean="0"/>
              <a:t>elders</a:t>
            </a:r>
          </a:p>
          <a:p>
            <a:endParaRPr lang="en-US" altLang="zh-TW" dirty="0"/>
          </a:p>
          <a:p>
            <a:r>
              <a:rPr lang="en-US" altLang="zh-TW" dirty="0"/>
              <a:t>Monitoring the ADL of elders to measure their ability can improve the safe living conditions at home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</a:t>
            </a:fld>
            <a:endParaRPr lang="zh-TW" altLang="en-US" dirty="0"/>
          </a:p>
        </p:txBody>
      </p:sp>
      <p:pic>
        <p:nvPicPr>
          <p:cNvPr id="1026" name="Picture 2" descr="http://2.bp.blogspot.com/-ORlPLmlmhhE/VRdybsa1OAI/AAAAAAAAKW4/PiwpSlQbgl8/s1600/505919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EAE7"/>
              </a:clrFrom>
              <a:clrTo>
                <a:srgbClr val="EEEA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363" y="3933056"/>
            <a:ext cx="5292585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6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Future 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A more friendly interface for elderly </a:t>
            </a:r>
            <a:r>
              <a:rPr lang="en-US" altLang="zh-TW" dirty="0" smtClean="0"/>
              <a:t>user</a:t>
            </a:r>
          </a:p>
          <a:p>
            <a:pPr lvl="1"/>
            <a:r>
              <a:rPr lang="en-US" altLang="zh-TW" dirty="0" smtClean="0"/>
              <a:t>We </a:t>
            </a:r>
            <a:r>
              <a:rPr lang="en-US" altLang="zh-TW" dirty="0"/>
              <a:t>can invite some elderly people use our system and give some </a:t>
            </a:r>
            <a:r>
              <a:rPr lang="en-US" altLang="zh-TW" dirty="0" smtClean="0"/>
              <a:t>feedbacks</a:t>
            </a:r>
          </a:p>
          <a:p>
            <a:pPr lvl="1"/>
            <a:r>
              <a:rPr lang="en-US" altLang="zh-TW" dirty="0" smtClean="0"/>
              <a:t>Base </a:t>
            </a:r>
            <a:r>
              <a:rPr lang="en-US" altLang="zh-TW" dirty="0"/>
              <a:t>on those feedbacks to improve the labeling interface</a:t>
            </a:r>
            <a:endParaRPr lang="en-US" altLang="zh-TW" dirty="0" smtClean="0"/>
          </a:p>
          <a:p>
            <a:pPr lvl="0"/>
            <a:r>
              <a:rPr lang="en-US" altLang="zh-TW" dirty="0"/>
              <a:t>Developing more applications based on the activity-aware system</a:t>
            </a:r>
            <a:endParaRPr lang="zh-TW" altLang="zh-TW" dirty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service is simple that we only give alert message when the system monitors the </a:t>
            </a:r>
            <a:r>
              <a:rPr lang="en-US" altLang="zh-TW" dirty="0" smtClean="0"/>
              <a:t>abnormal activity labeled </a:t>
            </a:r>
            <a:r>
              <a:rPr lang="en-US" altLang="zh-TW" dirty="0"/>
              <a:t>by </a:t>
            </a:r>
            <a:r>
              <a:rPr lang="en-US" altLang="zh-TW" dirty="0" smtClean="0"/>
              <a:t>user</a:t>
            </a:r>
          </a:p>
          <a:p>
            <a:pPr lvl="1"/>
            <a:r>
              <a:rPr lang="en-US" altLang="zh-TW" dirty="0"/>
              <a:t>There are more useful applications can imply in </a:t>
            </a:r>
            <a:r>
              <a:rPr lang="en-US" altLang="zh-TW" dirty="0" smtClean="0"/>
              <a:t>the our healthcare system based </a:t>
            </a:r>
            <a:r>
              <a:rPr lang="en-US" altLang="zh-TW" dirty="0"/>
              <a:t>on the real-time monitoring </a:t>
            </a:r>
            <a:r>
              <a:rPr lang="en-US" altLang="zh-TW" dirty="0" smtClean="0"/>
              <a:t>activity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542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215313" cy="5297760"/>
          </a:xfrm>
        </p:spPr>
        <p:txBody>
          <a:bodyPr/>
          <a:lstStyle/>
          <a:p>
            <a:pPr algn="just"/>
            <a:r>
              <a:rPr lang="en-US" altLang="zh-TW" dirty="0" smtClean="0"/>
              <a:t>Realizing activity of daily living is an important role for elderly care</a:t>
            </a:r>
          </a:p>
          <a:p>
            <a:pPr algn="just"/>
            <a:endParaRPr lang="en-US" altLang="zh-TW" dirty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scarcity</a:t>
            </a:r>
            <a:r>
              <a:rPr lang="en-US" altLang="zh-TW" dirty="0" smtClean="0"/>
              <a:t> </a:t>
            </a:r>
            <a:r>
              <a:rPr lang="en-US" altLang="zh-TW" dirty="0"/>
              <a:t>of medical </a:t>
            </a:r>
            <a:r>
              <a:rPr lang="en-US" altLang="zh-TW" dirty="0" smtClean="0"/>
              <a:t>resource</a:t>
            </a:r>
            <a:endParaRPr lang="en-US" altLang="zh-TW" dirty="0"/>
          </a:p>
          <a:p>
            <a:pPr lvl="1"/>
            <a:r>
              <a:rPr lang="en-US" altLang="zh-TW" dirty="0"/>
              <a:t>Remote </a:t>
            </a:r>
            <a:r>
              <a:rPr lang="en-US" altLang="zh-TW" dirty="0" smtClean="0"/>
              <a:t>healthcare and vital-sign monitoring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system </a:t>
            </a:r>
            <a:r>
              <a:rPr lang="en-US" altLang="zh-TW" dirty="0"/>
              <a:t>are explored</a:t>
            </a:r>
          </a:p>
          <a:p>
            <a:pPr algn="just"/>
            <a:endParaRPr lang="en-US" altLang="zh-TW" sz="1400" dirty="0" smtClean="0"/>
          </a:p>
          <a:p>
            <a:pPr algn="just"/>
            <a:r>
              <a:rPr lang="en-US" altLang="zh-TW" sz="2800" dirty="0" smtClean="0"/>
              <a:t>Most </a:t>
            </a:r>
            <a:r>
              <a:rPr lang="en-US" altLang="zh-TW" sz="2800" dirty="0"/>
              <a:t>elder people tend to live their own house </a:t>
            </a:r>
          </a:p>
          <a:p>
            <a:pPr lvl="1" algn="just"/>
            <a:r>
              <a:rPr lang="en-US" altLang="zh-TW" dirty="0"/>
              <a:t>35% of those live at care home could be potentially supported at home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065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215313" cy="5297760"/>
          </a:xfrm>
        </p:spPr>
        <p:txBody>
          <a:bodyPr/>
          <a:lstStyle/>
          <a:p>
            <a:r>
              <a:rPr lang="en-US" altLang="zh-TW" dirty="0"/>
              <a:t>Wireless sensor </a:t>
            </a:r>
            <a:r>
              <a:rPr lang="en-US" altLang="zh-TW" dirty="0" smtClean="0"/>
              <a:t>network (WSN) </a:t>
            </a:r>
            <a:r>
              <a:rPr lang="en-US" altLang="zh-TW" dirty="0"/>
              <a:t>is a well-developed technology in recent </a:t>
            </a:r>
            <a:r>
              <a:rPr lang="en-US" altLang="zh-TW" dirty="0" smtClean="0"/>
              <a:t>years</a:t>
            </a:r>
          </a:p>
          <a:p>
            <a:pPr lvl="1"/>
            <a:r>
              <a:rPr lang="en-US" altLang="zh-TW" i="1" dirty="0"/>
              <a:t>e.g.</a:t>
            </a:r>
            <a:r>
              <a:rPr lang="en-US" altLang="zh-TW" dirty="0"/>
              <a:t> mobile pad, smart watch or raspberry Pi with ambient </a:t>
            </a:r>
            <a:r>
              <a:rPr lang="en-US" altLang="zh-TW" dirty="0" smtClean="0"/>
              <a:t>sensors</a:t>
            </a:r>
            <a:endParaRPr lang="en-US" altLang="zh-TW" dirty="0"/>
          </a:p>
          <a:p>
            <a:pPr algn="just"/>
            <a:r>
              <a:rPr lang="en-US" altLang="zh-TW" dirty="0"/>
              <a:t>Based on mature of WSN, the technologies of automatic monitoring activity are proposed in the experimental stage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Both ambient </a:t>
            </a:r>
            <a:r>
              <a:rPr lang="en-US" altLang="zh-TW" dirty="0" smtClean="0"/>
              <a:t>Intelligent and mobile computing develops the technique of activity recognition</a:t>
            </a:r>
          </a:p>
          <a:p>
            <a:pPr lvl="1" algn="just"/>
            <a:r>
              <a:rPr lang="en-US" altLang="zh-TW" dirty="0" smtClean="0"/>
              <a:t>It is hard to identify the activity without mapping </a:t>
            </a:r>
            <a:r>
              <a:rPr lang="en-US" altLang="zh-TW" dirty="0" err="1" smtClean="0"/>
              <a:t>sesnosrs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085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Objective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439472" cy="4895850"/>
          </a:xfrm>
        </p:spPr>
        <p:txBody>
          <a:bodyPr/>
          <a:lstStyle/>
          <a:p>
            <a:pPr algn="just"/>
            <a:r>
              <a:rPr lang="en-US" altLang="zh-TW" dirty="0" smtClean="0"/>
              <a:t>To propose a system that helps </a:t>
            </a:r>
            <a:r>
              <a:rPr lang="en-US" altLang="zh-TW" dirty="0" smtClean="0"/>
              <a:t>caregivers monitor elders’ ADL in their </a:t>
            </a:r>
            <a:r>
              <a:rPr lang="en-US" altLang="zh-TW" dirty="0" smtClean="0"/>
              <a:t>home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2400" dirty="0" smtClean="0"/>
              <a:t>Monitoring </a:t>
            </a:r>
            <a:r>
              <a:rPr lang="en-US" altLang="zh-TW" sz="2400" dirty="0" smtClean="0"/>
              <a:t>elders activity in real-time</a:t>
            </a:r>
            <a:endParaRPr lang="en-US" altLang="zh-TW" sz="2400" dirty="0"/>
          </a:p>
          <a:p>
            <a:pPr lvl="1">
              <a:lnSpc>
                <a:spcPct val="150000"/>
              </a:lnSpc>
            </a:pPr>
            <a:r>
              <a:rPr lang="en-US" altLang="zh-TW" sz="2400" dirty="0" smtClean="0"/>
              <a:t>Training activity recognition model with </a:t>
            </a:r>
            <a:br>
              <a:rPr lang="en-US" altLang="zh-TW" sz="2400" dirty="0" smtClean="0"/>
            </a:br>
            <a:r>
              <a:rPr lang="en-US" altLang="zh-TW" sz="2400" dirty="0" smtClean="0"/>
              <a:t>lower efforts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sz="2400" dirty="0" smtClean="0"/>
              <a:t>Adaptive learning new lifestyle by discovering unknown activity</a:t>
            </a:r>
            <a:endParaRPr lang="en-US" altLang="zh-TW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204864"/>
            <a:ext cx="2448272" cy="18362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7377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Challenge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439472" cy="52977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Integrating ambient sensor and body sensor network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The methods of data analysis between Ambient Intelligent (</a:t>
            </a:r>
            <a:r>
              <a:rPr lang="en-US" altLang="zh-TW" dirty="0" err="1" smtClean="0"/>
              <a:t>AmI</a:t>
            </a:r>
            <a:r>
              <a:rPr lang="en-US" altLang="zh-TW" dirty="0" smtClean="0"/>
              <a:t>) and mobile computing are different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en-US" altLang="zh-TW" dirty="0" smtClean="0"/>
              <a:t>High cost </a:t>
            </a:r>
            <a:r>
              <a:rPr lang="en-US" altLang="zh-TW" dirty="0"/>
              <a:t>on </a:t>
            </a:r>
            <a:r>
              <a:rPr lang="en-US" altLang="zh-TW" dirty="0" smtClean="0"/>
              <a:t>labeling activity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Ground </a:t>
            </a:r>
            <a:r>
              <a:rPr lang="en-US" altLang="zh-TW" dirty="0" smtClean="0"/>
              <a:t>truth </a:t>
            </a:r>
            <a:r>
              <a:rPr lang="en-US" altLang="zh-TW" dirty="0" smtClean="0"/>
              <a:t>of each instance in machine learning are necessary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 smtClean="0"/>
              <a:t>Adaptive learning </a:t>
            </a:r>
            <a:r>
              <a:rPr lang="en-US" altLang="zh-TW" dirty="0"/>
              <a:t>of </a:t>
            </a:r>
            <a:r>
              <a:rPr lang="en-US" altLang="zh-TW" dirty="0" smtClean="0"/>
              <a:t>activity recognition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With aging, elderly people may have new lifestyles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177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martHo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Robot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1_Robot 1">
        <a:dk1>
          <a:srgbClr val="000000"/>
        </a:dk1>
        <a:lt1>
          <a:srgbClr val="FFFFFF"/>
        </a:lt1>
        <a:dk2>
          <a:srgbClr val="006666"/>
        </a:dk2>
        <a:lt2>
          <a:srgbClr val="5F5F5F"/>
        </a:lt2>
        <a:accent1>
          <a:srgbClr val="33CCCC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A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obot 2">
        <a:dk1>
          <a:srgbClr val="000000"/>
        </a:dk1>
        <a:lt1>
          <a:srgbClr val="FFFFFF"/>
        </a:lt1>
        <a:dk2>
          <a:srgbClr val="333366"/>
        </a:dk2>
        <a:lt2>
          <a:srgbClr val="5F5F5F"/>
        </a:lt2>
        <a:accent1>
          <a:srgbClr val="CC99FF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CAFF"/>
        </a:accent5>
        <a:accent6>
          <a:srgbClr val="8AB9B9"/>
        </a:accent6>
        <a:hlink>
          <a:srgbClr val="666699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obot 3">
        <a:dk1>
          <a:srgbClr val="000000"/>
        </a:dk1>
        <a:lt1>
          <a:srgbClr val="FFFFFF"/>
        </a:lt1>
        <a:dk2>
          <a:srgbClr val="0000CC"/>
        </a:dk2>
        <a:lt2>
          <a:srgbClr val="434343"/>
        </a:lt2>
        <a:accent1>
          <a:srgbClr val="99CC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B900"/>
        </a:accent6>
        <a:hlink>
          <a:srgbClr val="FF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obot 4">
        <a:dk1>
          <a:srgbClr val="000000"/>
        </a:dk1>
        <a:lt1>
          <a:srgbClr val="64AAAE"/>
        </a:lt1>
        <a:dk2>
          <a:srgbClr val="FFFFCC"/>
        </a:dk2>
        <a:lt2>
          <a:srgbClr val="5F5F5F"/>
        </a:lt2>
        <a:accent1>
          <a:srgbClr val="B4B1DB"/>
        </a:accent1>
        <a:accent2>
          <a:srgbClr val="61C1D7"/>
        </a:accent2>
        <a:accent3>
          <a:srgbClr val="B8D2D3"/>
        </a:accent3>
        <a:accent4>
          <a:srgbClr val="000000"/>
        </a:accent4>
        <a:accent5>
          <a:srgbClr val="D6D5EA"/>
        </a:accent5>
        <a:accent6>
          <a:srgbClr val="57AFC3"/>
        </a:accent6>
        <a:hlink>
          <a:srgbClr val="257177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obot 5">
        <a:dk1>
          <a:srgbClr val="5F5F5F"/>
        </a:dk1>
        <a:lt1>
          <a:srgbClr val="F8F8F8"/>
        </a:lt1>
        <a:dk2>
          <a:srgbClr val="2A285A"/>
        </a:dk2>
        <a:lt2>
          <a:srgbClr val="FFFFFF"/>
        </a:lt2>
        <a:accent1>
          <a:srgbClr val="999966"/>
        </a:accent1>
        <a:accent2>
          <a:srgbClr val="8C8B9D"/>
        </a:accent2>
        <a:accent3>
          <a:srgbClr val="ACACB5"/>
        </a:accent3>
        <a:accent4>
          <a:srgbClr val="D4D4D4"/>
        </a:accent4>
        <a:accent5>
          <a:srgbClr val="CACAB8"/>
        </a:accent5>
        <a:accent6>
          <a:srgbClr val="7E7D8E"/>
        </a:accent6>
        <a:hlink>
          <a:srgbClr val="465174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6">
        <a:dk1>
          <a:srgbClr val="434343"/>
        </a:dk1>
        <a:lt1>
          <a:srgbClr val="FFFFFF"/>
        </a:lt1>
        <a:dk2>
          <a:srgbClr val="360404"/>
        </a:dk2>
        <a:lt2>
          <a:srgbClr val="FFFFFF"/>
        </a:lt2>
        <a:accent1>
          <a:srgbClr val="669900"/>
        </a:accent1>
        <a:accent2>
          <a:srgbClr val="CC6600"/>
        </a:accent2>
        <a:accent3>
          <a:srgbClr val="AEAAAA"/>
        </a:accent3>
        <a:accent4>
          <a:srgbClr val="DADADA"/>
        </a:accent4>
        <a:accent5>
          <a:srgbClr val="B8CAAA"/>
        </a:accent5>
        <a:accent6>
          <a:srgbClr val="B95C00"/>
        </a:accent6>
        <a:hlink>
          <a:srgbClr val="CC33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7">
        <a:dk1>
          <a:srgbClr val="434343"/>
        </a:dk1>
        <a:lt1>
          <a:srgbClr val="FFFFFF"/>
        </a:lt1>
        <a:dk2>
          <a:srgbClr val="000000"/>
        </a:dk2>
        <a:lt2>
          <a:srgbClr val="8285FE"/>
        </a:lt2>
        <a:accent1>
          <a:srgbClr val="669900"/>
        </a:accent1>
        <a:accent2>
          <a:srgbClr val="9900FF"/>
        </a:accent2>
        <a:accent3>
          <a:srgbClr val="AAAAAA"/>
        </a:accent3>
        <a:accent4>
          <a:srgbClr val="DADADA"/>
        </a:accent4>
        <a:accent5>
          <a:srgbClr val="B8CAAA"/>
        </a:accent5>
        <a:accent6>
          <a:srgbClr val="8A00E7"/>
        </a:accent6>
        <a:hlink>
          <a:srgbClr val="6600CC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8">
        <a:dk1>
          <a:srgbClr val="434343"/>
        </a:dk1>
        <a:lt1>
          <a:srgbClr val="FFFFFF"/>
        </a:lt1>
        <a:dk2>
          <a:srgbClr val="000000"/>
        </a:dk2>
        <a:lt2>
          <a:srgbClr val="0066FF"/>
        </a:lt2>
        <a:accent1>
          <a:srgbClr val="339966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ADCAB8"/>
        </a:accent5>
        <a:accent6>
          <a:srgbClr val="E7B900"/>
        </a:accent6>
        <a:hlink>
          <a:srgbClr val="CC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9">
        <a:dk1>
          <a:srgbClr val="333300"/>
        </a:dk1>
        <a:lt1>
          <a:srgbClr val="FFFFFF"/>
        </a:lt1>
        <a:dk2>
          <a:srgbClr val="669900"/>
        </a:dk2>
        <a:lt2>
          <a:srgbClr val="FFFFCC"/>
        </a:lt2>
        <a:accent1>
          <a:srgbClr val="CCCC00"/>
        </a:accent1>
        <a:accent2>
          <a:srgbClr val="99CC00"/>
        </a:accent2>
        <a:accent3>
          <a:srgbClr val="B8CAAA"/>
        </a:accent3>
        <a:accent4>
          <a:srgbClr val="DADADA"/>
        </a:accent4>
        <a:accent5>
          <a:srgbClr val="E2E2AA"/>
        </a:accent5>
        <a:accent6>
          <a:srgbClr val="8AB900"/>
        </a:accent6>
        <a:hlink>
          <a:srgbClr val="336600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10">
        <a:dk1>
          <a:srgbClr val="333333"/>
        </a:dk1>
        <a:lt1>
          <a:srgbClr val="FFFFCC"/>
        </a:lt1>
        <a:dk2>
          <a:srgbClr val="660000"/>
        </a:dk2>
        <a:lt2>
          <a:srgbClr val="CCCCCC"/>
        </a:lt2>
        <a:accent1>
          <a:srgbClr val="FF6600"/>
        </a:accent1>
        <a:accent2>
          <a:srgbClr val="CC3300"/>
        </a:accent2>
        <a:accent3>
          <a:srgbClr val="B8AAAA"/>
        </a:accent3>
        <a:accent4>
          <a:srgbClr val="DADAAE"/>
        </a:accent4>
        <a:accent5>
          <a:srgbClr val="FFB8AA"/>
        </a:accent5>
        <a:accent6>
          <a:srgbClr val="B92D00"/>
        </a:accent6>
        <a:hlink>
          <a:srgbClr val="9900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imosa_TP1006904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Palatino Linotype"/>
        <a:ea typeface=""/>
        <a:cs typeface=""/>
      </a:majorFont>
      <a:minorFont>
        <a:latin typeface="Palatino Linoty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Palatino Linotype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Palatino Linotype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E8C567"/>
        </a:lt1>
        <a:dk2>
          <a:srgbClr val="2B5502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2DFB8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E8C567"/>
        </a:lt1>
        <a:dk2>
          <a:srgbClr val="2B5502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F2DFB8"/>
        </a:accent3>
        <a:accent4>
          <a:srgbClr val="000000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smartHome</Template>
  <TotalTime>4522</TotalTime>
  <Words>2899</Words>
  <Application>Microsoft Office PowerPoint</Application>
  <PresentationFormat>如螢幕大小 (4:3)</PresentationFormat>
  <Paragraphs>467</Paragraphs>
  <Slides>50</Slides>
  <Notes>25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50</vt:i4>
      </vt:variant>
    </vt:vector>
  </HeadingPairs>
  <TitlesOfParts>
    <vt:vector size="70" baseType="lpstr">
      <vt:lpstr>Gulim</vt:lpstr>
      <vt:lpstr>黑体</vt:lpstr>
      <vt:lpstr>黑体</vt:lpstr>
      <vt:lpstr>Zapf Dingbats</vt:lpstr>
      <vt:lpstr>新細明體</vt:lpstr>
      <vt:lpstr>標楷體</vt:lpstr>
      <vt:lpstr>Arial</vt:lpstr>
      <vt:lpstr>Arial Black</vt:lpstr>
      <vt:lpstr>Calibri</vt:lpstr>
      <vt:lpstr>Cambria Math</vt:lpstr>
      <vt:lpstr>Candara</vt:lpstr>
      <vt:lpstr>Helvetica</vt:lpstr>
      <vt:lpstr>Palatino Linotype</vt:lpstr>
      <vt:lpstr>Times</vt:lpstr>
      <vt:lpstr>Times New Roman</vt:lpstr>
      <vt:lpstr>Wingdings</vt:lpstr>
      <vt:lpstr>smartHome</vt:lpstr>
      <vt:lpstr>自訂設計</vt:lpstr>
      <vt:lpstr>Mimosa_TP10069043</vt:lpstr>
      <vt:lpstr>1_自訂設計</vt:lpstr>
      <vt:lpstr> 基於智慧空間之銀髮族日常生活活動觀測照護系統  Activity of Daily Living-aware Elderly Health  in Pervasive Environment </vt:lpstr>
      <vt:lpstr>Outline </vt:lpstr>
      <vt:lpstr>Aging Population</vt:lpstr>
      <vt:lpstr>Aging in Place</vt:lpstr>
      <vt:lpstr>Activity of Daily Living</vt:lpstr>
      <vt:lpstr>Motivation</vt:lpstr>
      <vt:lpstr>Motivation</vt:lpstr>
      <vt:lpstr>Objective</vt:lpstr>
      <vt:lpstr>Challenge</vt:lpstr>
      <vt:lpstr>Related Work</vt:lpstr>
      <vt:lpstr>System Overview</vt:lpstr>
      <vt:lpstr>Outline </vt:lpstr>
      <vt:lpstr>Architecture of Activity Recognition Model</vt:lpstr>
      <vt:lpstr>Describing Parts</vt:lpstr>
      <vt:lpstr>Activity Recognition of Training Mode</vt:lpstr>
      <vt:lpstr>Activity Recognition of Training Mode</vt:lpstr>
      <vt:lpstr>Activity Recognition of Ambient Part</vt:lpstr>
      <vt:lpstr>Activity Recognition of Ambient Part</vt:lpstr>
      <vt:lpstr>Activity Recognition of Ambient Part</vt:lpstr>
      <vt:lpstr>Activity Recognition of Ambient Part</vt:lpstr>
      <vt:lpstr>Activity Recognition of Vital Sign Part</vt:lpstr>
      <vt:lpstr>Activity Recognition of Vital Sign Part</vt:lpstr>
      <vt:lpstr>Activity Recognition of Vital Sign Part</vt:lpstr>
      <vt:lpstr>Activity Recognition of Vital Sign Part</vt:lpstr>
      <vt:lpstr>Activity Recognition of Vital Sign Part</vt:lpstr>
      <vt:lpstr>Dirichlet Process Mixture Model</vt:lpstr>
      <vt:lpstr>Dirichlet Process Mixture Model</vt:lpstr>
      <vt:lpstr>Dirichlet Process Mixture Model</vt:lpstr>
      <vt:lpstr>Dirichlet Process Mixture Model</vt:lpstr>
      <vt:lpstr>Dirichlet Process Mixture Model</vt:lpstr>
      <vt:lpstr>Activity Recognition of Vital Sign Part</vt:lpstr>
      <vt:lpstr>AR model of Ambient and Vital Sign Fusion</vt:lpstr>
      <vt:lpstr>AR model of Ambient and Vital Sign Fusion</vt:lpstr>
      <vt:lpstr>AR model of Ambient and Vital Sign Fusion</vt:lpstr>
      <vt:lpstr>Activity Recognition Model of Online Mode</vt:lpstr>
      <vt:lpstr>Activity Recognition Model of Online Mode</vt:lpstr>
      <vt:lpstr>Outline </vt:lpstr>
      <vt:lpstr>Activity of Daily Living-aware System</vt:lpstr>
      <vt:lpstr>Describing Parts</vt:lpstr>
      <vt:lpstr>The Interface of Labeling Data</vt:lpstr>
      <vt:lpstr>The Interface of Labeling Data</vt:lpstr>
      <vt:lpstr>The Interface of Labeling Data</vt:lpstr>
      <vt:lpstr>Adaptive Learning on Online Mode</vt:lpstr>
      <vt:lpstr>Adaptive Learning on Online Mode</vt:lpstr>
      <vt:lpstr>Adaptive Learning on Online Mode</vt:lpstr>
      <vt:lpstr>Adaptive Learning on Online Mode</vt:lpstr>
      <vt:lpstr>Outline </vt:lpstr>
      <vt:lpstr>Outline </vt:lpstr>
      <vt:lpstr>Conclusion</vt:lpstr>
      <vt:lpstr>Future works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以癌症存活癌症長者為中心之 健康量測與評估系統 Health Monitoring and Assessment System for Senior Cancer Survivors</dc:title>
  <dc:creator>黃冠翎</dc:creator>
  <cp:lastModifiedBy>陳雅虹</cp:lastModifiedBy>
  <cp:revision>334</cp:revision>
  <dcterms:created xsi:type="dcterms:W3CDTF">2014-07-08T14:21:11Z</dcterms:created>
  <dcterms:modified xsi:type="dcterms:W3CDTF">2015-07-03T07:08:59Z</dcterms:modified>
</cp:coreProperties>
</file>